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285750" y="285750"/>
            <a:ext cx="2000250" cy="200025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661690"/>
            <a:ext cx="857250" cy="85725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60279" y="1661815"/>
            <a:ext cx="105122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2D3748"/>
                </a:solidFill>
              </a:rPr>
              <a:t>مواد طريق الحرير</a:t>
            </a:r>
            <a:endParaRPr lang="en-US" sz="987" dirty="0"/>
          </a:p>
        </p:txBody>
      </p:sp>
      <p:sp>
        <p:nvSpPr>
          <p:cNvPr id="6" name="Text 2"/>
          <p:cNvSpPr/>
          <p:nvPr/>
        </p:nvSpPr>
        <p:spPr>
          <a:xfrm>
            <a:off x="631078" y="1968996"/>
            <a:ext cx="1309594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تشغيل الصناعات المستقبلية</a:t>
            </a:r>
            <a:endParaRPr lang="en-US" sz="784" dirty="0"/>
          </a:p>
        </p:txBody>
      </p:sp>
      <p:sp>
        <p:nvSpPr>
          <p:cNvPr id="7" name="Text 3"/>
          <p:cNvSpPr/>
          <p:nvPr/>
        </p:nvSpPr>
        <p:spPr>
          <a:xfrm>
            <a:off x="2826720" y="1421439"/>
            <a:ext cx="2776212" cy="12344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4900"/>
              </a:lnSpc>
              <a:buNone/>
            </a:pPr>
            <a:r>
              <a:rPr lang="en-US" sz="3731" b="1" spc="-1" kern="0" dirty="0">
                <a:solidFill>
                  <a:srgbClr val="FFFFFF"/>
                </a:solidFill>
              </a:rPr>
              <a:t>مواد طريق</a:t>
            </a:r>
            <a:pPr algn="r" indent="0" marL="0">
              <a:lnSpc>
                <a:spcPts val="4900"/>
              </a:lnSpc>
              <a:buNone/>
            </a:pPr>
            <a:r>
              <a:rPr lang="en-US" sz="3731" b="1" spc="-1" kern="0" dirty="0">
                <a:solidFill>
                  <a:srgbClr val="FFFFFF"/>
                </a:solidFill>
              </a:rPr>
              <a:t>
</a:t>
            </a:r>
            <a:pPr algn="r" indent="0" marL="0">
              <a:lnSpc>
                <a:spcPts val="4900"/>
              </a:lnSpc>
              <a:buNone/>
            </a:pPr>
            <a:r>
              <a:rPr lang="en-US" sz="3731" b="1" spc="-1" kern="0" dirty="0">
                <a:solidFill>
                  <a:srgbClr val="FFFFFF"/>
                </a:solidFill>
              </a:rPr>
              <a:t>الحرير</a:t>
            </a:r>
            <a:endParaRPr lang="en-US" sz="3731" dirty="0"/>
          </a:p>
        </p:txBody>
      </p:sp>
      <p:sp>
        <p:nvSpPr>
          <p:cNvPr id="8" name="Text 4"/>
          <p:cNvSpPr/>
          <p:nvPr/>
        </p:nvSpPr>
        <p:spPr>
          <a:xfrm>
            <a:off x="2826720" y="2870169"/>
            <a:ext cx="2776212" cy="3000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2400"/>
              </a:lnSpc>
              <a:buNone/>
            </a:pPr>
            <a:r>
              <a:rPr lang="en-US" sz="1486" dirty="0">
                <a:solidFill>
                  <a:srgbClr val="E2E8F0"/>
                </a:solidFill>
              </a:rPr>
              <a:t>ربط آسيا بالشرق الأوسط وأفريقيا</a:t>
            </a:r>
            <a:endParaRPr lang="en-US" sz="1486" dirty="0"/>
          </a:p>
        </p:txBody>
      </p:sp>
      <p:sp>
        <p:nvSpPr>
          <p:cNvPr id="9" name="Text 5"/>
          <p:cNvSpPr/>
          <p:nvPr/>
        </p:nvSpPr>
        <p:spPr>
          <a:xfrm>
            <a:off x="2826720" y="3527394"/>
            <a:ext cx="2776212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87" b="1" spc="2" kern="0" dirty="0">
                <a:solidFill>
                  <a:srgbClr val="ED8936"/>
                </a:solidFill>
              </a:rPr>
              <a:t>الإمارات • هونغ كونغ • شنغهاي</a:t>
            </a:r>
            <a:endParaRPr lang="en-US" sz="98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لنتواصل</a:t>
            </a:r>
            <a:endParaRPr lang="en-US" sz="784" dirty="0"/>
          </a:p>
        </p:txBody>
      </p:sp>
      <p:sp>
        <p:nvSpPr>
          <p:cNvPr id="4" name="Text 1"/>
          <p:cNvSpPr/>
          <p:nvPr/>
        </p:nvSpPr>
        <p:spPr>
          <a:xfrm>
            <a:off x="571500" y="691158"/>
            <a:ext cx="8001000" cy="44575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3500"/>
              </a:lnSpc>
              <a:buNone/>
            </a:pPr>
            <a:r>
              <a:rPr lang="en-US" sz="2436" b="1" dirty="0">
                <a:solidFill>
                  <a:srgbClr val="FFFFFF"/>
                </a:solidFill>
              </a:rPr>
              <a:t>شاركنا لتشغيل مستقبلك</a:t>
            </a:r>
            <a:endParaRPr lang="en-US" sz="2436" dirty="0"/>
          </a:p>
        </p:txBody>
      </p:sp>
      <p:sp>
        <p:nvSpPr>
          <p:cNvPr id="5" name="Text 2"/>
          <p:cNvSpPr/>
          <p:nvPr/>
        </p:nvSpPr>
        <p:spPr>
          <a:xfrm>
            <a:off x="4214813" y="1494104"/>
            <a:ext cx="435768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الخطوات التالية</a:t>
            </a:r>
            <a:endParaRPr lang="en-US" sz="1193" dirty="0"/>
          </a:p>
        </p:txBody>
      </p:sp>
      <p:sp>
        <p:nvSpPr>
          <p:cNvPr id="6" name="Text 3"/>
          <p:cNvSpPr/>
          <p:nvPr/>
        </p:nvSpPr>
        <p:spPr>
          <a:xfrm>
            <a:off x="8215313" y="1942374"/>
            <a:ext cx="357188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808" b="1" dirty="0">
                <a:solidFill>
                  <a:srgbClr val="ED8936"/>
                </a:solidFill>
              </a:rPr>
              <a:t>01</a:t>
            </a:r>
            <a:endParaRPr lang="en-US" sz="1808" dirty="0"/>
          </a:p>
        </p:txBody>
      </p:sp>
      <p:sp>
        <p:nvSpPr>
          <p:cNvPr id="7" name="Text 4"/>
          <p:cNvSpPr/>
          <p:nvPr/>
        </p:nvSpPr>
        <p:spPr>
          <a:xfrm>
            <a:off x="4214813" y="1942374"/>
            <a:ext cx="38576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شارك المتطلبات</a:t>
            </a:r>
            <a:endParaRPr lang="en-US" sz="987" dirty="0"/>
          </a:p>
        </p:txBody>
      </p:sp>
      <p:sp>
        <p:nvSpPr>
          <p:cNvPr id="8" name="Text 5"/>
          <p:cNvSpPr/>
          <p:nvPr/>
        </p:nvSpPr>
        <p:spPr>
          <a:xfrm>
            <a:off x="4214813" y="2194192"/>
            <a:ext cx="3857625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اتصل بنا عبر البريد الإلكتروني أو الهاتف مع احتياجات مشروعك.</a:t>
            </a:r>
            <a:endParaRPr lang="en-US" sz="727" dirty="0"/>
          </a:p>
        </p:txBody>
      </p:sp>
      <p:sp>
        <p:nvSpPr>
          <p:cNvPr id="9" name="Text 6"/>
          <p:cNvSpPr/>
          <p:nvPr/>
        </p:nvSpPr>
        <p:spPr>
          <a:xfrm>
            <a:off x="8215313" y="2522804"/>
            <a:ext cx="357188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808" b="1" dirty="0">
                <a:solidFill>
                  <a:srgbClr val="ED8936"/>
                </a:solidFill>
              </a:rPr>
              <a:t>02</a:t>
            </a:r>
            <a:endParaRPr lang="en-US" sz="1808" dirty="0"/>
          </a:p>
        </p:txBody>
      </p:sp>
      <p:sp>
        <p:nvSpPr>
          <p:cNvPr id="10" name="Text 7"/>
          <p:cNvSpPr/>
          <p:nvPr/>
        </p:nvSpPr>
        <p:spPr>
          <a:xfrm>
            <a:off x="4214813" y="2522804"/>
            <a:ext cx="38576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اقتراح مخصص</a:t>
            </a:r>
            <a:endParaRPr lang="en-US" sz="987" dirty="0"/>
          </a:p>
        </p:txBody>
      </p:sp>
      <p:sp>
        <p:nvSpPr>
          <p:cNvPr id="11" name="Text 8"/>
          <p:cNvSpPr/>
          <p:nvPr/>
        </p:nvSpPr>
        <p:spPr>
          <a:xfrm>
            <a:off x="4214813" y="2774621"/>
            <a:ext cx="3857625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احصل على حل مخصص في غضون 48 ساعة.</a:t>
            </a:r>
            <a:endParaRPr lang="en-US" sz="727" dirty="0"/>
          </a:p>
        </p:txBody>
      </p:sp>
      <p:sp>
        <p:nvSpPr>
          <p:cNvPr id="12" name="Text 9"/>
          <p:cNvSpPr/>
          <p:nvPr/>
        </p:nvSpPr>
        <p:spPr>
          <a:xfrm>
            <a:off x="8215313" y="3103234"/>
            <a:ext cx="357188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808" b="1" dirty="0">
                <a:solidFill>
                  <a:srgbClr val="ED8936"/>
                </a:solidFill>
              </a:rPr>
              <a:t>03</a:t>
            </a:r>
            <a:endParaRPr lang="en-US" sz="1808" dirty="0"/>
          </a:p>
        </p:txBody>
      </p:sp>
      <p:sp>
        <p:nvSpPr>
          <p:cNvPr id="13" name="Text 10"/>
          <p:cNvSpPr/>
          <p:nvPr/>
        </p:nvSpPr>
        <p:spPr>
          <a:xfrm>
            <a:off x="4214813" y="3103234"/>
            <a:ext cx="38576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المراجعة الفنية</a:t>
            </a:r>
            <a:endParaRPr lang="en-US" sz="987" dirty="0"/>
          </a:p>
        </p:txBody>
      </p:sp>
      <p:sp>
        <p:nvSpPr>
          <p:cNvPr id="14" name="Text 11"/>
          <p:cNvSpPr/>
          <p:nvPr/>
        </p:nvSpPr>
        <p:spPr>
          <a:xfrm>
            <a:off x="4214813" y="3355051"/>
            <a:ext cx="3857625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راجع المواصفات والتسعير مع خبرائنا.</a:t>
            </a:r>
            <a:endParaRPr lang="en-US" sz="727" dirty="0"/>
          </a:p>
        </p:txBody>
      </p:sp>
      <p:sp>
        <p:nvSpPr>
          <p:cNvPr id="15" name="Text 12"/>
          <p:cNvSpPr/>
          <p:nvPr/>
        </p:nvSpPr>
        <p:spPr>
          <a:xfrm>
            <a:off x="8215313" y="3683664"/>
            <a:ext cx="357188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808" b="1" dirty="0">
                <a:solidFill>
                  <a:srgbClr val="ED8936"/>
                </a:solidFill>
              </a:rPr>
              <a:t>04</a:t>
            </a:r>
            <a:endParaRPr lang="en-US" sz="1808" dirty="0"/>
          </a:p>
        </p:txBody>
      </p:sp>
      <p:sp>
        <p:nvSpPr>
          <p:cNvPr id="16" name="Text 13"/>
          <p:cNvSpPr/>
          <p:nvPr/>
        </p:nvSpPr>
        <p:spPr>
          <a:xfrm>
            <a:off x="4214813" y="3683664"/>
            <a:ext cx="38576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الشراكة</a:t>
            </a:r>
            <a:endParaRPr lang="en-US" sz="987" dirty="0"/>
          </a:p>
        </p:txBody>
      </p:sp>
      <p:sp>
        <p:nvSpPr>
          <p:cNvPr id="17" name="Text 14"/>
          <p:cNvSpPr/>
          <p:nvPr/>
        </p:nvSpPr>
        <p:spPr>
          <a:xfrm>
            <a:off x="4214813" y="3935481"/>
            <a:ext cx="3857625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ابدأ التسليم السلس والدعم المستمر.</a:t>
            </a:r>
            <a:endParaRPr lang="en-US" sz="727" dirty="0"/>
          </a:p>
        </p:txBody>
      </p:sp>
      <p:sp>
        <p:nvSpPr>
          <p:cNvPr id="18" name="Text 15"/>
          <p:cNvSpPr/>
          <p:nvPr/>
        </p:nvSpPr>
        <p:spPr>
          <a:xfrm>
            <a:off x="571500" y="1494104"/>
            <a:ext cx="321468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ابدأ اليوم</a:t>
            </a:r>
            <a:endParaRPr lang="en-US" sz="1193" dirty="0"/>
          </a:p>
        </p:txBody>
      </p:sp>
      <p:sp>
        <p:nvSpPr>
          <p:cNvPr id="19" name="Shape 16"/>
          <p:cNvSpPr/>
          <p:nvPr/>
        </p:nvSpPr>
        <p:spPr>
          <a:xfrm>
            <a:off x="571500" y="1942374"/>
            <a:ext cx="3214688" cy="535781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20" name="Shape 17"/>
          <p:cNvSpPr/>
          <p:nvPr/>
        </p:nvSpPr>
        <p:spPr>
          <a:xfrm>
            <a:off x="3757613" y="1942374"/>
            <a:ext cx="28575" cy="535781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21" name="Text 18"/>
          <p:cNvSpPr/>
          <p:nvPr/>
        </p:nvSpPr>
        <p:spPr>
          <a:xfrm>
            <a:off x="750094" y="2085249"/>
            <a:ext cx="285750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الموقع الإلكتروني</a:t>
            </a:r>
            <a:endParaRPr lang="en-US" sz="683" dirty="0"/>
          </a:p>
        </p:txBody>
      </p:sp>
      <p:sp>
        <p:nvSpPr>
          <p:cNvPr id="22" name="Text 19"/>
          <p:cNvSpPr/>
          <p:nvPr/>
        </p:nvSpPr>
        <p:spPr>
          <a:xfrm>
            <a:off x="750094" y="2278131"/>
            <a:ext cx="285750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www.silkroutematerials.com</a:t>
            </a:r>
            <a:endParaRPr lang="en-US" sz="987" dirty="0"/>
          </a:p>
        </p:txBody>
      </p:sp>
      <p:sp>
        <p:nvSpPr>
          <p:cNvPr id="23" name="Shape 20"/>
          <p:cNvSpPr/>
          <p:nvPr/>
        </p:nvSpPr>
        <p:spPr>
          <a:xfrm>
            <a:off x="571500" y="2585312"/>
            <a:ext cx="3214688" cy="535781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24" name="Shape 21"/>
          <p:cNvSpPr/>
          <p:nvPr/>
        </p:nvSpPr>
        <p:spPr>
          <a:xfrm>
            <a:off x="3757613" y="2585312"/>
            <a:ext cx="28575" cy="535781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25" name="Text 22"/>
          <p:cNvSpPr/>
          <p:nvPr/>
        </p:nvSpPr>
        <p:spPr>
          <a:xfrm>
            <a:off x="750094" y="2728187"/>
            <a:ext cx="285750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البريد الإلكتروني</a:t>
            </a:r>
            <a:endParaRPr lang="en-US" sz="683" dirty="0"/>
          </a:p>
        </p:txBody>
      </p:sp>
      <p:sp>
        <p:nvSpPr>
          <p:cNvPr id="26" name="Text 23"/>
          <p:cNvSpPr/>
          <p:nvPr/>
        </p:nvSpPr>
        <p:spPr>
          <a:xfrm>
            <a:off x="750094" y="2921068"/>
            <a:ext cx="285750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info@silkroutematerials.com</a:t>
            </a:r>
            <a:endParaRPr lang="en-US" sz="987" dirty="0"/>
          </a:p>
        </p:txBody>
      </p:sp>
      <p:sp>
        <p:nvSpPr>
          <p:cNvPr id="27" name="Shape 24"/>
          <p:cNvSpPr/>
          <p:nvPr/>
        </p:nvSpPr>
        <p:spPr>
          <a:xfrm>
            <a:off x="571500" y="3228249"/>
            <a:ext cx="3214688" cy="535781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28" name="Shape 25"/>
          <p:cNvSpPr/>
          <p:nvPr/>
        </p:nvSpPr>
        <p:spPr>
          <a:xfrm>
            <a:off x="3757613" y="3228249"/>
            <a:ext cx="28575" cy="535781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29" name="Text 26"/>
          <p:cNvSpPr/>
          <p:nvPr/>
        </p:nvSpPr>
        <p:spPr>
          <a:xfrm>
            <a:off x="750094" y="3371124"/>
            <a:ext cx="285750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الهاتف</a:t>
            </a:r>
            <a:endParaRPr lang="en-US" sz="683" dirty="0"/>
          </a:p>
        </p:txBody>
      </p:sp>
      <p:sp>
        <p:nvSpPr>
          <p:cNvPr id="30" name="Text 27"/>
          <p:cNvSpPr/>
          <p:nvPr/>
        </p:nvSpPr>
        <p:spPr>
          <a:xfrm>
            <a:off x="750094" y="3564006"/>
            <a:ext cx="285750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63 45 564 532 90+</a:t>
            </a:r>
            <a:endParaRPr lang="en-US" sz="987" dirty="0"/>
          </a:p>
        </p:txBody>
      </p:sp>
      <p:sp>
        <p:nvSpPr>
          <p:cNvPr id="31" name="Text 28"/>
          <p:cNvSpPr/>
          <p:nvPr/>
        </p:nvSpPr>
        <p:spPr>
          <a:xfrm>
            <a:off x="6592928" y="4793456"/>
            <a:ext cx="1979572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i="1" dirty="0">
                <a:solidFill>
                  <a:srgbClr val="4A5568"/>
                </a:solidFill>
              </a:rPr>
              <a:t>مواد طريق الحرير • تشغيل الصناعات المستقبلية</a:t>
            </a:r>
            <a:endParaRPr lang="en-US" sz="7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ED8936"/>
                </a:solidFill>
              </a:rPr>
              <a:t>من نحن</a:t>
            </a:r>
            <a:endParaRPr lang="en-US" sz="784" dirty="0"/>
          </a:p>
        </p:txBody>
      </p:sp>
      <p:sp>
        <p:nvSpPr>
          <p:cNvPr id="4" name="Text 1"/>
          <p:cNvSpPr/>
          <p:nvPr/>
        </p:nvSpPr>
        <p:spPr>
          <a:xfrm>
            <a:off x="571500" y="691158"/>
            <a:ext cx="8001000" cy="39003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31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ربط ثلاث قارات من خلال الخبرة والتجربة</a:t>
            </a:r>
            <a:endParaRPr lang="en-US" sz="2121" dirty="0"/>
          </a:p>
        </p:txBody>
      </p:sp>
      <p:sp>
        <p:nvSpPr>
          <p:cNvPr id="5" name="Shape 2"/>
          <p:cNvSpPr/>
          <p:nvPr/>
        </p:nvSpPr>
        <p:spPr>
          <a:xfrm>
            <a:off x="6048384" y="1438377"/>
            <a:ext cx="2524116" cy="1687711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6" name="Shape 3"/>
          <p:cNvSpPr/>
          <p:nvPr/>
        </p:nvSpPr>
        <p:spPr>
          <a:xfrm>
            <a:off x="6048384" y="1438377"/>
            <a:ext cx="2524116" cy="28575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8978" y="1716984"/>
            <a:ext cx="342900" cy="3429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6226978" y="2261695"/>
            <a:ext cx="2166928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الخبرة المالية</a:t>
            </a:r>
            <a:endParaRPr lang="en-US" sz="1090" dirty="0"/>
          </a:p>
        </p:txBody>
      </p:sp>
      <p:sp>
        <p:nvSpPr>
          <p:cNvPr id="9" name="Text 5"/>
          <p:cNvSpPr/>
          <p:nvPr/>
        </p:nvSpPr>
        <p:spPr>
          <a:xfrm>
            <a:off x="6226978" y="2583163"/>
            <a:ext cx="2166928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تخصيص رأس المال الاستراتيجي والذكاء السوقي لتحديد الفرص الناشئة في الصناعات من الجيل التالي.</a:t>
            </a:r>
            <a:endParaRPr lang="en-US" sz="780" dirty="0"/>
          </a:p>
        </p:txBody>
      </p:sp>
      <p:sp>
        <p:nvSpPr>
          <p:cNvPr id="10" name="Shape 6"/>
          <p:cNvSpPr/>
          <p:nvPr/>
        </p:nvSpPr>
        <p:spPr>
          <a:xfrm>
            <a:off x="3309956" y="1438377"/>
            <a:ext cx="2524116" cy="1687711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11" name="Shape 7"/>
          <p:cNvSpPr/>
          <p:nvPr/>
        </p:nvSpPr>
        <p:spPr>
          <a:xfrm>
            <a:off x="3309956" y="1438377"/>
            <a:ext cx="2524116" cy="28575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8" y="1716984"/>
            <a:ext cx="428625" cy="34290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488550" y="2261695"/>
            <a:ext cx="2166928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إتقان الخدمات اللوجستية</a:t>
            </a:r>
            <a:endParaRPr lang="en-US" sz="1090" dirty="0"/>
          </a:p>
        </p:txBody>
      </p:sp>
      <p:sp>
        <p:nvSpPr>
          <p:cNvPr id="14" name="Text 9"/>
          <p:cNvSpPr/>
          <p:nvPr/>
        </p:nvSpPr>
        <p:spPr>
          <a:xfrm>
            <a:off x="3488550" y="2583163"/>
            <a:ext cx="2166928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معرفة عميقة بسلسلة التوريد تربط مراكز التصنيع في آسيا بالأسواق المتنامية في الشرق الأوسط وأفريقيا.</a:t>
            </a:r>
            <a:endParaRPr lang="en-US" sz="780" dirty="0"/>
          </a:p>
        </p:txBody>
      </p:sp>
      <p:sp>
        <p:nvSpPr>
          <p:cNvPr id="15" name="Shape 10"/>
          <p:cNvSpPr/>
          <p:nvPr/>
        </p:nvSpPr>
        <p:spPr>
          <a:xfrm>
            <a:off x="571528" y="1438377"/>
            <a:ext cx="2524116" cy="1659136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16" name="Shape 11"/>
          <p:cNvSpPr/>
          <p:nvPr/>
        </p:nvSpPr>
        <p:spPr>
          <a:xfrm>
            <a:off x="571528" y="1438377"/>
            <a:ext cx="2524116" cy="28575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0691" y="1716984"/>
            <a:ext cx="385763" cy="3429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750122" y="2261695"/>
            <a:ext cx="2166928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الخبرة الصناعية</a:t>
            </a:r>
            <a:endParaRPr lang="en-US" sz="1090" dirty="0"/>
          </a:p>
        </p:txBody>
      </p:sp>
      <p:sp>
        <p:nvSpPr>
          <p:cNvPr id="19" name="Text 13"/>
          <p:cNvSpPr/>
          <p:nvPr/>
        </p:nvSpPr>
        <p:spPr>
          <a:xfrm>
            <a:off x="750122" y="2583163"/>
            <a:ext cx="216692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فهم عملي للطاقة المتجددة والمركبات الكهربائية وقطاعات التصنيع المتقدمة.</a:t>
            </a:r>
            <a:endParaRPr lang="en-US" sz="780" dirty="0"/>
          </a:p>
        </p:txBody>
      </p:sp>
      <p:sp>
        <p:nvSpPr>
          <p:cNvPr id="20" name="Shape 14"/>
          <p:cNvSpPr/>
          <p:nvPr/>
        </p:nvSpPr>
        <p:spPr>
          <a:xfrm>
            <a:off x="571500" y="3383263"/>
            <a:ext cx="8001000" cy="571500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21" name="Text 15"/>
          <p:cNvSpPr/>
          <p:nvPr/>
        </p:nvSpPr>
        <p:spPr>
          <a:xfrm>
            <a:off x="5539867" y="3567215"/>
            <a:ext cx="274688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الميزة الجغرافية</a:t>
            </a:r>
            <a:endParaRPr lang="en-US" sz="885" dirty="0"/>
          </a:p>
        </p:txBody>
      </p:sp>
      <p:sp>
        <p:nvSpPr>
          <p:cNvPr id="22" name="Text 16"/>
          <p:cNvSpPr/>
          <p:nvPr/>
        </p:nvSpPr>
        <p:spPr>
          <a:xfrm>
            <a:off x="5539867" y="3777955"/>
            <a:ext cx="2746883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FFFFFF"/>
                </a:solidFill>
              </a:rPr>
              <a:t>موقع استراتيجي عند تقاطع أسرع الممرات الصناعية نمواً في العالم.</a:t>
            </a:r>
            <a:endParaRPr lang="en-US" sz="727" dirty="0"/>
          </a:p>
        </p:txBody>
      </p:sp>
      <p:sp>
        <p:nvSpPr>
          <p:cNvPr id="23" name="Text 17"/>
          <p:cNvSpPr/>
          <p:nvPr/>
        </p:nvSpPr>
        <p:spPr>
          <a:xfrm>
            <a:off x="857250" y="3603827"/>
            <a:ext cx="1925771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الصين • تركيا • الإمارات</a:t>
            </a:r>
            <a:endParaRPr lang="en-US" sz="1397" dirty="0"/>
          </a:p>
        </p:txBody>
      </p:sp>
      <p:sp>
        <p:nvSpPr>
          <p:cNvPr id="24" name="Text 18"/>
          <p:cNvSpPr/>
          <p:nvPr/>
        </p:nvSpPr>
        <p:spPr>
          <a:xfrm>
            <a:off x="571500" y="4169076"/>
            <a:ext cx="80010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34" i="1" dirty="0">
                <a:solidFill>
                  <a:srgbClr val="CBD5E0"/>
                </a:solidFill>
              </a:rPr>
              <a:t>"نستفيد من عقود من الخبرة المشتركة لنكون الجسر الموثوق للمنتجات الصناعية من الجيل التالي المتدفقة من آسيا إلى الأسواق الناشئة."</a:t>
            </a:r>
            <a:endParaRPr lang="en-US" sz="83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الرؤية والرسالة</a:t>
            </a:r>
            <a:endParaRPr lang="en-US" sz="784" dirty="0"/>
          </a:p>
        </p:txBody>
      </p:sp>
      <p:sp>
        <p:nvSpPr>
          <p:cNvPr id="4" name="Text 1"/>
          <p:cNvSpPr/>
          <p:nvPr/>
        </p:nvSpPr>
        <p:spPr>
          <a:xfrm>
            <a:off x="571500" y="691158"/>
            <a:ext cx="8001000" cy="39003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31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تمكين النمو المستدام عبر القارات</a:t>
            </a:r>
            <a:endParaRPr lang="en-US" sz="2121" dirty="0"/>
          </a:p>
        </p:txBody>
      </p:sp>
      <p:sp>
        <p:nvSpPr>
          <p:cNvPr id="5" name="Shape 2"/>
          <p:cNvSpPr/>
          <p:nvPr/>
        </p:nvSpPr>
        <p:spPr>
          <a:xfrm>
            <a:off x="571500" y="1366940"/>
            <a:ext cx="8001000" cy="893304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6" name="Shape 3"/>
          <p:cNvSpPr/>
          <p:nvPr/>
        </p:nvSpPr>
        <p:spPr>
          <a:xfrm>
            <a:off x="8529638" y="1366940"/>
            <a:ext cx="42863" cy="893304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7" name="Text 4"/>
          <p:cNvSpPr/>
          <p:nvPr/>
        </p:nvSpPr>
        <p:spPr>
          <a:xfrm>
            <a:off x="785813" y="1545534"/>
            <a:ext cx="757237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D8936"/>
                </a:solidFill>
              </a:rPr>
              <a:t>رؤيتنا</a:t>
            </a:r>
            <a:endParaRPr lang="en-US" sz="987" dirty="0"/>
          </a:p>
        </p:txBody>
      </p:sp>
      <p:sp>
        <p:nvSpPr>
          <p:cNvPr id="8" name="Text 5"/>
          <p:cNvSpPr/>
          <p:nvPr/>
        </p:nvSpPr>
        <p:spPr>
          <a:xfrm>
            <a:off x="785813" y="1847357"/>
            <a:ext cx="7572375" cy="41288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888" dirty="0">
                <a:solidFill>
                  <a:srgbClr val="E2E8F0"/>
                </a:solidFill>
              </a:rPr>
              <a:t>أن نصبح الميسر الرائد للحلول الصناعية من الجيل التالي، ونربط الابتكار الآسيوي بأسواق الشرق الأوسط وأفريقيا، مع دفع التنمية الاقتصادية المستدامة عبر ثلاث قارات.</a:t>
            </a:r>
            <a:endParaRPr lang="en-US" sz="888" dirty="0"/>
          </a:p>
        </p:txBody>
      </p:sp>
      <p:sp>
        <p:nvSpPr>
          <p:cNvPr id="9" name="Text 6"/>
          <p:cNvSpPr/>
          <p:nvPr/>
        </p:nvSpPr>
        <p:spPr>
          <a:xfrm>
            <a:off x="571500" y="2545993"/>
            <a:ext cx="800100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D8936"/>
                </a:solidFill>
              </a:rPr>
              <a:t>رسالتنا</a:t>
            </a:r>
            <a:endParaRPr lang="en-US" sz="987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7359" y="2974618"/>
            <a:ext cx="357188" cy="28575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679406" y="3415745"/>
            <a:ext cx="189309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الربط</a:t>
            </a:r>
            <a:endParaRPr lang="en-US" sz="885" dirty="0"/>
          </a:p>
        </p:txBody>
      </p:sp>
      <p:sp>
        <p:nvSpPr>
          <p:cNvPr id="12" name="Text 8"/>
          <p:cNvSpPr/>
          <p:nvPr/>
        </p:nvSpPr>
        <p:spPr>
          <a:xfrm>
            <a:off x="6679406" y="3662204"/>
            <a:ext cx="1893094" cy="417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E2E8F0"/>
                </a:solidFill>
              </a:rPr>
              <a:t>ربط المصنعين في الصين بالموزعين والمستخدمين النهائيين في الشرق الأوسط وأفريقيا من خلال حلول سلسلة التوريد الفعالة.</a:t>
            </a:r>
            <a:endParaRPr lang="en-US" sz="674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2828" y="2974618"/>
            <a:ext cx="214313" cy="28575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643438" y="3415745"/>
            <a:ext cx="189309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التمكين</a:t>
            </a:r>
            <a:endParaRPr lang="en-US" sz="885" dirty="0"/>
          </a:p>
        </p:txBody>
      </p:sp>
      <p:sp>
        <p:nvSpPr>
          <p:cNvPr id="15" name="Text 10"/>
          <p:cNvSpPr/>
          <p:nvPr/>
        </p:nvSpPr>
        <p:spPr>
          <a:xfrm>
            <a:off x="4643438" y="3662204"/>
            <a:ext cx="1893094" cy="417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E2E8F0"/>
                </a:solidFill>
              </a:rPr>
              <a:t>توفير الوصول إلى مكونات المركبات الكهربائية المتطورة وأنظمة الطاقة المتجددة وتقنيات تخزين الطاقة.</a:t>
            </a:r>
            <a:endParaRPr lang="en-US" sz="674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1141" y="2974618"/>
            <a:ext cx="285750" cy="28575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2607469" y="3415745"/>
            <a:ext cx="189309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التسريع</a:t>
            </a:r>
            <a:endParaRPr lang="en-US" sz="885" dirty="0"/>
          </a:p>
        </p:txBody>
      </p:sp>
      <p:sp>
        <p:nvSpPr>
          <p:cNvPr id="18" name="Text 12"/>
          <p:cNvSpPr/>
          <p:nvPr/>
        </p:nvSpPr>
        <p:spPr>
          <a:xfrm>
            <a:off x="2607469" y="3662204"/>
            <a:ext cx="1893094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E2E8F0"/>
                </a:solidFill>
              </a:rPr>
              <a:t>تسريع اعتماد الحلول الصناعية المستدامة في الأسواق الناشئة.</a:t>
            </a:r>
            <a:endParaRPr lang="en-US" sz="674" dirty="0"/>
          </a:p>
        </p:txBody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9453" y="2974618"/>
            <a:ext cx="357188" cy="28575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571500" y="3415745"/>
            <a:ext cx="189309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الدعم</a:t>
            </a:r>
            <a:endParaRPr lang="en-US" sz="885" dirty="0"/>
          </a:p>
        </p:txBody>
      </p:sp>
      <p:sp>
        <p:nvSpPr>
          <p:cNvPr id="21" name="Text 14"/>
          <p:cNvSpPr/>
          <p:nvPr/>
        </p:nvSpPr>
        <p:spPr>
          <a:xfrm>
            <a:off x="571500" y="3662204"/>
            <a:ext cx="1893094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E2E8F0"/>
                </a:solidFill>
              </a:rPr>
              <a:t>تقديم خدمات شاملة لما بعد البيع والخبرة الفنية لضمان النجاح على المدى الطويل.</a:t>
            </a:r>
            <a:endParaRPr lang="en-US" sz="674" dirty="0"/>
          </a:p>
        </p:txBody>
      </p:sp>
      <p:sp>
        <p:nvSpPr>
          <p:cNvPr id="22" name="Shape 15"/>
          <p:cNvSpPr/>
          <p:nvPr/>
        </p:nvSpPr>
        <p:spPr>
          <a:xfrm>
            <a:off x="571500" y="4330145"/>
            <a:ext cx="8001000" cy="51970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3" name="Shape 16"/>
          <p:cNvSpPr/>
          <p:nvPr/>
        </p:nvSpPr>
        <p:spPr>
          <a:xfrm>
            <a:off x="571500" y="4330145"/>
            <a:ext cx="8001000" cy="14288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24" name="Text 17"/>
          <p:cNvSpPr/>
          <p:nvPr/>
        </p:nvSpPr>
        <p:spPr>
          <a:xfrm>
            <a:off x="571500" y="4473020"/>
            <a:ext cx="800100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CBD5E0"/>
                </a:solidFill>
              </a:rPr>
              <a:t>القيم الأساسية</a:t>
            </a:r>
            <a:endParaRPr lang="en-US" sz="683" dirty="0"/>
          </a:p>
        </p:txBody>
      </p:sp>
      <p:sp>
        <p:nvSpPr>
          <p:cNvPr id="25" name="Text 18"/>
          <p:cNvSpPr/>
          <p:nvPr/>
        </p:nvSpPr>
        <p:spPr>
          <a:xfrm>
            <a:off x="2623542" y="4680189"/>
            <a:ext cx="378619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الشراكة</a:t>
            </a:r>
            <a:endParaRPr lang="en-US" sz="784" dirty="0"/>
          </a:p>
        </p:txBody>
      </p:sp>
      <p:sp>
        <p:nvSpPr>
          <p:cNvPr id="26" name="Text 19"/>
          <p:cNvSpPr/>
          <p:nvPr/>
        </p:nvSpPr>
        <p:spPr>
          <a:xfrm>
            <a:off x="1894880" y="4680189"/>
            <a:ext cx="442913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الاستدامة</a:t>
            </a:r>
            <a:endParaRPr lang="en-US" sz="784" dirty="0"/>
          </a:p>
        </p:txBody>
      </p:sp>
      <p:sp>
        <p:nvSpPr>
          <p:cNvPr id="27" name="Text 20"/>
          <p:cNvSpPr/>
          <p:nvPr/>
        </p:nvSpPr>
        <p:spPr>
          <a:xfrm>
            <a:off x="1175147" y="4680189"/>
            <a:ext cx="433983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الموثوقية</a:t>
            </a:r>
            <a:endParaRPr lang="en-US" sz="784" dirty="0"/>
          </a:p>
        </p:txBody>
      </p:sp>
      <p:sp>
        <p:nvSpPr>
          <p:cNvPr id="28" name="Text 21"/>
          <p:cNvSpPr/>
          <p:nvPr/>
        </p:nvSpPr>
        <p:spPr>
          <a:xfrm>
            <a:off x="571500" y="4680189"/>
            <a:ext cx="317897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الابتكار</a:t>
            </a:r>
            <a:endParaRPr lang="en-US" sz="78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مجالات التركيز</a:t>
            </a:r>
            <a:endParaRPr lang="en-US" sz="784" dirty="0"/>
          </a:p>
        </p:txBody>
      </p:sp>
      <p:sp>
        <p:nvSpPr>
          <p:cNvPr id="4" name="Text 1"/>
          <p:cNvSpPr/>
          <p:nvPr/>
        </p:nvSpPr>
        <p:spPr>
          <a:xfrm>
            <a:off x="571500" y="691158"/>
            <a:ext cx="8001000" cy="39003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31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ثلاث ركائز استراتيجية تقود الصناعات المستقبلية</a:t>
            </a:r>
            <a:endParaRPr lang="en-US" sz="2121" dirty="0"/>
          </a:p>
        </p:txBody>
      </p:sp>
      <p:sp>
        <p:nvSpPr>
          <p:cNvPr id="5" name="Text 2"/>
          <p:cNvSpPr/>
          <p:nvPr/>
        </p:nvSpPr>
        <p:spPr>
          <a:xfrm>
            <a:off x="3000375" y="1295502"/>
            <a:ext cx="55721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D8936">
                    <a:alpha val="30000"/>
                  </a:srgbClr>
                </a:solidFill>
              </a:rPr>
              <a:t>01</a:t>
            </a:r>
            <a:endParaRPr lang="en-US" sz="2436" dirty="0"/>
          </a:p>
        </p:txBody>
      </p:sp>
      <p:sp>
        <p:nvSpPr>
          <p:cNvPr id="6" name="Text 3"/>
          <p:cNvSpPr/>
          <p:nvPr/>
        </p:nvSpPr>
        <p:spPr>
          <a:xfrm>
            <a:off x="3000375" y="1681265"/>
            <a:ext cx="5572125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ED8936"/>
                </a:solidFill>
              </a:rPr>
              <a:t>نظام السيارات الكهربائية</a:t>
            </a:r>
            <a:endParaRPr lang="en-US" sz="1193" dirty="0"/>
          </a:p>
        </p:txBody>
      </p:sp>
      <p:sp>
        <p:nvSpPr>
          <p:cNvPr id="7" name="Text 4"/>
          <p:cNvSpPr/>
          <p:nvPr/>
        </p:nvSpPr>
        <p:spPr>
          <a:xfrm>
            <a:off x="3000375" y="1958085"/>
            <a:ext cx="5572125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حلول سلسلة التوريد الكاملة من الدرجة الأولى لما بعد بيع السيارات الكهربائية والأجزاء الأصلية من كبار المصنعين الصينيين.</a:t>
            </a:r>
            <a:endParaRPr lang="en-US" sz="780" dirty="0"/>
          </a:p>
        </p:txBody>
      </p:sp>
      <p:sp>
        <p:nvSpPr>
          <p:cNvPr id="8" name="Text 5"/>
          <p:cNvSpPr/>
          <p:nvPr/>
        </p:nvSpPr>
        <p:spPr>
          <a:xfrm>
            <a:off x="3000375" y="2258123"/>
            <a:ext cx="55721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D8936">
                    <a:alpha val="30000"/>
                  </a:srgbClr>
                </a:solidFill>
              </a:rPr>
              <a:t>02</a:t>
            </a:r>
            <a:endParaRPr lang="en-US" sz="2436" dirty="0"/>
          </a:p>
        </p:txBody>
      </p:sp>
      <p:sp>
        <p:nvSpPr>
          <p:cNvPr id="9" name="Text 6"/>
          <p:cNvSpPr/>
          <p:nvPr/>
        </p:nvSpPr>
        <p:spPr>
          <a:xfrm>
            <a:off x="3000375" y="2643885"/>
            <a:ext cx="5572125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ED8936"/>
                </a:solidFill>
              </a:rPr>
              <a:t>الطاقة المتجددة</a:t>
            </a:r>
            <a:endParaRPr lang="en-US" sz="1193" dirty="0"/>
          </a:p>
        </p:txBody>
      </p:sp>
      <p:sp>
        <p:nvSpPr>
          <p:cNvPr id="10" name="Text 7"/>
          <p:cNvSpPr/>
          <p:nvPr/>
        </p:nvSpPr>
        <p:spPr>
          <a:xfrm>
            <a:off x="3000375" y="2920705"/>
            <a:ext cx="5572125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الألواح الشمسية ومكونات طاقة الرياح وحلول الطاقة المتجددة المتكاملة للتطبيقات التجارية والصناعية.</a:t>
            </a:r>
            <a:endParaRPr lang="en-US" sz="780" dirty="0"/>
          </a:p>
        </p:txBody>
      </p:sp>
      <p:sp>
        <p:nvSpPr>
          <p:cNvPr id="11" name="Text 8"/>
          <p:cNvSpPr/>
          <p:nvPr/>
        </p:nvSpPr>
        <p:spPr>
          <a:xfrm>
            <a:off x="3000375" y="3220743"/>
            <a:ext cx="55721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D8936">
                    <a:alpha val="30000"/>
                  </a:srgbClr>
                </a:solidFill>
              </a:rPr>
              <a:t>03</a:t>
            </a:r>
            <a:endParaRPr lang="en-US" sz="2436" dirty="0"/>
          </a:p>
        </p:txBody>
      </p:sp>
      <p:sp>
        <p:nvSpPr>
          <p:cNvPr id="12" name="Text 9"/>
          <p:cNvSpPr/>
          <p:nvPr/>
        </p:nvSpPr>
        <p:spPr>
          <a:xfrm>
            <a:off x="3000375" y="3606505"/>
            <a:ext cx="5572125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ED8936"/>
                </a:solidFill>
              </a:rPr>
              <a:t>مكونات الطاقة الجديدة</a:t>
            </a:r>
            <a:endParaRPr lang="en-US" sz="1193" dirty="0"/>
          </a:p>
        </p:txBody>
      </p:sp>
      <p:sp>
        <p:nvSpPr>
          <p:cNvPr id="13" name="Text 10"/>
          <p:cNvSpPr/>
          <p:nvPr/>
        </p:nvSpPr>
        <p:spPr>
          <a:xfrm>
            <a:off x="3000375" y="3883326"/>
            <a:ext cx="5572125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أنظمة تخزين البطاريات المتقدمة والبنية التحتية لشحن السيارات الكهربائية وتقنيات إدارة الطاقة.</a:t>
            </a:r>
            <a:endParaRPr lang="en-US" sz="780" dirty="0"/>
          </a:p>
        </p:txBody>
      </p:sp>
      <p:sp>
        <p:nvSpPr>
          <p:cNvPr id="14" name="Shape 11"/>
          <p:cNvSpPr/>
          <p:nvPr/>
        </p:nvSpPr>
        <p:spPr>
          <a:xfrm>
            <a:off x="571500" y="1295502"/>
            <a:ext cx="2143125" cy="3741539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2"/>
          <p:cNvSpPr/>
          <p:nvPr/>
        </p:nvSpPr>
        <p:spPr>
          <a:xfrm>
            <a:off x="750094" y="1438377"/>
            <a:ext cx="1785938" cy="3500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D3748"/>
                </a:solidFill>
              </a:rPr>
              <a:t>مواد طريق الحرير ذ.م.م - المنطقة الحرة</a:t>
            </a:r>
            <a:endParaRPr lang="en-US" sz="885" dirty="0"/>
          </a:p>
        </p:txBody>
      </p:sp>
      <p:sp>
        <p:nvSpPr>
          <p:cNvPr id="16" name="Text 13"/>
          <p:cNvSpPr/>
          <p:nvPr/>
        </p:nvSpPr>
        <p:spPr>
          <a:xfrm>
            <a:off x="750094" y="1874146"/>
            <a:ext cx="1785938" cy="11608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800"/>
              </a:lnSpc>
              <a:buNone/>
            </a:pPr>
            <a:r>
              <a:rPr lang="en-US" sz="584" b="1" dirty="0">
                <a:solidFill>
                  <a:srgbClr val="ED8936"/>
                </a:solidFill>
              </a:rPr>
              <a:t>المقر الرئيسي</a:t>
            </a:r>
            <a:endParaRPr lang="en-US" sz="584" dirty="0"/>
          </a:p>
        </p:txBody>
      </p:sp>
      <p:sp>
        <p:nvSpPr>
          <p:cNvPr id="17" name="Text 14"/>
          <p:cNvSpPr/>
          <p:nvPr/>
        </p:nvSpPr>
        <p:spPr>
          <a:xfrm>
            <a:off x="750094" y="2033095"/>
            <a:ext cx="1785938" cy="417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2D3748"/>
                </a:solidFill>
              </a:rPr>
              <a:t>ميدان جراندستاند، الطابق السادس</a:t>
            </a:r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2D3748"/>
                </a:solidFill>
              </a:rPr>
              <a:t>
</a:t>
            </a:r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2D3748"/>
                </a:solidFill>
              </a:rPr>
              <a:t>طريق ميدان، ند الشبا</a:t>
            </a:r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2D3748"/>
                </a:solidFill>
              </a:rPr>
              <a:t>
</a:t>
            </a:r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2D3748"/>
                </a:solidFill>
              </a:rPr>
              <a:t>دبي، الإمارات العربية المتحدة</a:t>
            </a:r>
            <a:endParaRPr lang="en-US" sz="674" dirty="0"/>
          </a:p>
        </p:txBody>
      </p:sp>
      <p:sp>
        <p:nvSpPr>
          <p:cNvPr id="18" name="Text 15"/>
          <p:cNvSpPr/>
          <p:nvPr/>
        </p:nvSpPr>
        <p:spPr>
          <a:xfrm>
            <a:off x="750094" y="2536729"/>
            <a:ext cx="1785938" cy="11608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800"/>
              </a:lnSpc>
              <a:buNone/>
            </a:pPr>
            <a:r>
              <a:rPr lang="en-US" sz="584" b="1" dirty="0">
                <a:solidFill>
                  <a:srgbClr val="ED8936"/>
                </a:solidFill>
              </a:rPr>
              <a:t>المكاتب العالمية</a:t>
            </a:r>
            <a:endParaRPr lang="en-US" sz="584" dirty="0"/>
          </a:p>
        </p:txBody>
      </p:sp>
      <p:sp>
        <p:nvSpPr>
          <p:cNvPr id="19" name="Text 16"/>
          <p:cNvSpPr/>
          <p:nvPr/>
        </p:nvSpPr>
        <p:spPr>
          <a:xfrm>
            <a:off x="750094" y="2695677"/>
            <a:ext cx="1785938" cy="13930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674" dirty="0">
                <a:solidFill>
                  <a:srgbClr val="2D3748"/>
                </a:solidFill>
              </a:rPr>
              <a:t>الإمارات • هونغ كونغ • شنغهاي</a:t>
            </a:r>
            <a:endParaRPr lang="en-US" sz="674" dirty="0"/>
          </a:p>
        </p:txBody>
      </p:sp>
      <p:sp>
        <p:nvSpPr>
          <p:cNvPr id="20" name="Shape 17"/>
          <p:cNvSpPr/>
          <p:nvPr/>
        </p:nvSpPr>
        <p:spPr>
          <a:xfrm>
            <a:off x="750094" y="2920705"/>
            <a:ext cx="1785938" cy="1973461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21" name="Shape 18"/>
          <p:cNvSpPr/>
          <p:nvPr/>
        </p:nvSpPr>
        <p:spPr>
          <a:xfrm>
            <a:off x="2493169" y="2920705"/>
            <a:ext cx="42863" cy="1973461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22" name="Text 19"/>
          <p:cNvSpPr/>
          <p:nvPr/>
        </p:nvSpPr>
        <p:spPr>
          <a:xfrm>
            <a:off x="892969" y="3006430"/>
            <a:ext cx="150018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فرصة السوق</a:t>
            </a:r>
            <a:endParaRPr lang="en-US" sz="784" dirty="0"/>
          </a:p>
        </p:txBody>
      </p:sp>
      <p:sp>
        <p:nvSpPr>
          <p:cNvPr id="23" name="Text 20"/>
          <p:cNvSpPr/>
          <p:nvPr/>
        </p:nvSpPr>
        <p:spPr>
          <a:xfrm>
            <a:off x="892969" y="3218957"/>
            <a:ext cx="1500188" cy="9322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FFFFF"/>
                </a:solidFill>
              </a:rPr>
              <a:t>180+ مليار دولار</a:t>
            </a:r>
            <a:endParaRPr lang="en-US" sz="2436" dirty="0"/>
          </a:p>
        </p:txBody>
      </p:sp>
      <p:sp>
        <p:nvSpPr>
          <p:cNvPr id="24" name="Text 21"/>
          <p:cNvSpPr/>
          <p:nvPr/>
        </p:nvSpPr>
        <p:spPr>
          <a:xfrm>
            <a:off x="892969" y="4208366"/>
            <a:ext cx="1500188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تشهد منطقة الشرق الأوسط وأفريقيا تحولاً هائلاً في الطاقة المتجددة والبنية التحتية للسيارات الكهربائية حتى عام 2030.</a:t>
            </a:r>
            <a:endParaRPr lang="en-US" sz="7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التميز في سلسلة توريد السيارات الكهربائية</a:t>
            </a:r>
            <a:endParaRPr lang="en-US" sz="784" dirty="0"/>
          </a:p>
        </p:txBody>
      </p:sp>
      <p:sp>
        <p:nvSpPr>
          <p:cNvPr id="4" name="Text 1"/>
          <p:cNvSpPr/>
          <p:nvPr/>
        </p:nvSpPr>
        <p:spPr>
          <a:xfrm>
            <a:off x="571500" y="691158"/>
            <a:ext cx="8001000" cy="35289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2800"/>
              </a:lnSpc>
              <a:buNone/>
            </a:pPr>
            <a:r>
              <a:rPr lang="en-US" sz="1912" b="1" dirty="0">
                <a:solidFill>
                  <a:srgbClr val="FFFFFF"/>
                </a:solidFill>
              </a:rPr>
              <a:t>حلول شاملة لقطع غيار السيارات الكهربائية وما بعد البيع من الصين</a:t>
            </a:r>
            <a:endParaRPr lang="en-US" sz="1912" dirty="0"/>
          </a:p>
        </p:txBody>
      </p:sp>
      <p:sp>
        <p:nvSpPr>
          <p:cNvPr id="5" name="Text 2"/>
          <p:cNvSpPr/>
          <p:nvPr/>
        </p:nvSpPr>
        <p:spPr>
          <a:xfrm>
            <a:off x="4357688" y="1329798"/>
            <a:ext cx="421481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D8936"/>
                </a:solidFill>
              </a:rPr>
              <a:t>مكونات السيارات الكهربائية الصينية من الدرجة الأولى</a:t>
            </a:r>
            <a:endParaRPr lang="en-US" sz="987" dirty="0"/>
          </a:p>
        </p:txBody>
      </p:sp>
      <p:sp>
        <p:nvSpPr>
          <p:cNvPr id="6" name="Text 3"/>
          <p:cNvSpPr/>
          <p:nvPr/>
        </p:nvSpPr>
        <p:spPr>
          <a:xfrm>
            <a:off x="4357688" y="1631621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حزم البطاريات وأنظمة إدارة البطاريات (BMS)</a:t>
            </a:r>
            <a:endParaRPr lang="en-US" sz="780" dirty="0"/>
          </a:p>
        </p:txBody>
      </p:sp>
      <p:sp>
        <p:nvSpPr>
          <p:cNvPr id="7" name="Text 4"/>
          <p:cNvSpPr/>
          <p:nvPr/>
        </p:nvSpPr>
        <p:spPr>
          <a:xfrm>
            <a:off x="4357688" y="1849506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المحركات الكهربائية والإلكترونيات الكهربائية</a:t>
            </a:r>
            <a:endParaRPr lang="en-US" sz="780" dirty="0"/>
          </a:p>
        </p:txBody>
      </p:sp>
      <p:sp>
        <p:nvSpPr>
          <p:cNvPr id="8" name="Text 5"/>
          <p:cNvSpPr/>
          <p:nvPr/>
        </p:nvSpPr>
        <p:spPr>
          <a:xfrm>
            <a:off x="4357688" y="2067390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كابلات الشحن والموصلات</a:t>
            </a:r>
            <a:endParaRPr lang="en-US" sz="780" dirty="0"/>
          </a:p>
        </p:txBody>
      </p:sp>
      <p:sp>
        <p:nvSpPr>
          <p:cNvPr id="9" name="Text 6"/>
          <p:cNvSpPr/>
          <p:nvPr/>
        </p:nvSpPr>
        <p:spPr>
          <a:xfrm>
            <a:off x="4357688" y="2285274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أنظمة الإدارة الحرارية</a:t>
            </a:r>
            <a:endParaRPr lang="en-US" sz="780" dirty="0"/>
          </a:p>
        </p:txBody>
      </p:sp>
      <p:sp>
        <p:nvSpPr>
          <p:cNvPr id="10" name="Text 7"/>
          <p:cNvSpPr/>
          <p:nvPr/>
        </p:nvSpPr>
        <p:spPr>
          <a:xfrm>
            <a:off x="4357688" y="2503159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المكونات الداخلية والخارجية</a:t>
            </a:r>
            <a:endParaRPr lang="en-US" sz="780" dirty="0"/>
          </a:p>
        </p:txBody>
      </p:sp>
      <p:sp>
        <p:nvSpPr>
          <p:cNvPr id="11" name="Text 8"/>
          <p:cNvSpPr/>
          <p:nvPr/>
        </p:nvSpPr>
        <p:spPr>
          <a:xfrm>
            <a:off x="4357688" y="2863918"/>
            <a:ext cx="421481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D8936"/>
                </a:solidFill>
              </a:rPr>
              <a:t>مزايا ما بعد البيع</a:t>
            </a:r>
            <a:endParaRPr lang="en-US" sz="987" dirty="0"/>
          </a:p>
        </p:txBody>
      </p:sp>
      <p:sp>
        <p:nvSpPr>
          <p:cNvPr id="12" name="Text 9"/>
          <p:cNvSpPr/>
          <p:nvPr/>
        </p:nvSpPr>
        <p:spPr>
          <a:xfrm>
            <a:off x="8465344" y="1631621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13" name="Text 10"/>
          <p:cNvSpPr/>
          <p:nvPr/>
        </p:nvSpPr>
        <p:spPr>
          <a:xfrm>
            <a:off x="8465344" y="1849506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14" name="Text 11"/>
          <p:cNvSpPr/>
          <p:nvPr/>
        </p:nvSpPr>
        <p:spPr>
          <a:xfrm>
            <a:off x="8465344" y="2067390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15" name="Text 12"/>
          <p:cNvSpPr/>
          <p:nvPr/>
        </p:nvSpPr>
        <p:spPr>
          <a:xfrm>
            <a:off x="8465344" y="2285274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16" name="Text 13"/>
          <p:cNvSpPr/>
          <p:nvPr/>
        </p:nvSpPr>
        <p:spPr>
          <a:xfrm>
            <a:off x="8465344" y="2503159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17" name="Text 14"/>
          <p:cNvSpPr/>
          <p:nvPr/>
        </p:nvSpPr>
        <p:spPr>
          <a:xfrm>
            <a:off x="4357688" y="3165742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علاقات مباشرة مع كبار مصنعي السيارات الكهربائية الصينيين</a:t>
            </a:r>
            <a:endParaRPr lang="en-US" sz="780" dirty="0"/>
          </a:p>
        </p:txBody>
      </p:sp>
      <p:sp>
        <p:nvSpPr>
          <p:cNvPr id="18" name="Text 15"/>
          <p:cNvSpPr/>
          <p:nvPr/>
        </p:nvSpPr>
        <p:spPr>
          <a:xfrm>
            <a:off x="4357688" y="3383626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مكونات معتمدة الجودة تلبي المعايير الدولية</a:t>
            </a:r>
            <a:endParaRPr lang="en-US" sz="780" dirty="0"/>
          </a:p>
        </p:txBody>
      </p:sp>
      <p:sp>
        <p:nvSpPr>
          <p:cNvPr id="19" name="Text 16"/>
          <p:cNvSpPr/>
          <p:nvPr/>
        </p:nvSpPr>
        <p:spPr>
          <a:xfrm>
            <a:off x="4357688" y="3601510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أسعار تنافسية من خلال الخدمات اللوجستية المحسنة</a:t>
            </a:r>
            <a:endParaRPr lang="en-US" sz="780" dirty="0"/>
          </a:p>
        </p:txBody>
      </p:sp>
      <p:sp>
        <p:nvSpPr>
          <p:cNvPr id="20" name="Text 17"/>
          <p:cNvSpPr/>
          <p:nvPr/>
        </p:nvSpPr>
        <p:spPr>
          <a:xfrm>
            <a:off x="4357688" y="3819395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الدعم الفني وخدمات الضمان</a:t>
            </a:r>
            <a:endParaRPr lang="en-US" sz="780" dirty="0"/>
          </a:p>
        </p:txBody>
      </p:sp>
      <p:sp>
        <p:nvSpPr>
          <p:cNvPr id="21" name="Text 18"/>
          <p:cNvSpPr/>
          <p:nvPr/>
        </p:nvSpPr>
        <p:spPr>
          <a:xfrm>
            <a:off x="4357688" y="4037279"/>
            <a:ext cx="4214813" cy="146447"/>
          </a:xfrm>
          <a:prstGeom prst="rect">
            <a:avLst/>
          </a:prstGeom>
          <a:noFill/>
          <a:ln/>
        </p:spPr>
        <p:txBody>
          <a:bodyPr wrap="none" lIns="0" tIns="0" rIns="170053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2E8F0"/>
                </a:solidFill>
              </a:rPr>
              <a:t>توصيل سريع إلى الإمارات والشرق الأوسط وأسواق أفريقيا</a:t>
            </a:r>
            <a:endParaRPr lang="en-US" sz="780" dirty="0"/>
          </a:p>
        </p:txBody>
      </p:sp>
      <p:sp>
        <p:nvSpPr>
          <p:cNvPr id="22" name="Shape 19"/>
          <p:cNvSpPr/>
          <p:nvPr/>
        </p:nvSpPr>
        <p:spPr>
          <a:xfrm>
            <a:off x="571500" y="1329798"/>
            <a:ext cx="3429000" cy="3068241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23" name="Text 20"/>
          <p:cNvSpPr/>
          <p:nvPr/>
        </p:nvSpPr>
        <p:spPr>
          <a:xfrm>
            <a:off x="8465344" y="3165742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24" name="Text 21"/>
          <p:cNvSpPr/>
          <p:nvPr/>
        </p:nvSpPr>
        <p:spPr>
          <a:xfrm>
            <a:off x="8465344" y="3383626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25" name="Text 22"/>
          <p:cNvSpPr/>
          <p:nvPr/>
        </p:nvSpPr>
        <p:spPr>
          <a:xfrm>
            <a:off x="8465344" y="3601510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26" name="Text 23"/>
          <p:cNvSpPr/>
          <p:nvPr/>
        </p:nvSpPr>
        <p:spPr>
          <a:xfrm>
            <a:off x="8465344" y="3819395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27" name="Text 24"/>
          <p:cNvSpPr/>
          <p:nvPr/>
        </p:nvSpPr>
        <p:spPr>
          <a:xfrm>
            <a:off x="8465344" y="4037279"/>
            <a:ext cx="1071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ED8936"/>
                </a:solidFill>
              </a:rPr>
              <a:t>■</a:t>
            </a:r>
            <a:endParaRPr lang="en-US" sz="780" dirty="0"/>
          </a:p>
        </p:txBody>
      </p:sp>
      <p:sp>
        <p:nvSpPr>
          <p:cNvPr id="28" name="Text 25"/>
          <p:cNvSpPr/>
          <p:nvPr/>
        </p:nvSpPr>
        <p:spPr>
          <a:xfrm>
            <a:off x="857250" y="1615548"/>
            <a:ext cx="285750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لماذا سلسلة توريد السيارات الكهربائية الصينية</a:t>
            </a:r>
            <a:endParaRPr lang="en-US" sz="1090" dirty="0"/>
          </a:p>
        </p:txBody>
      </p:sp>
      <p:sp>
        <p:nvSpPr>
          <p:cNvPr id="29" name="Text 26"/>
          <p:cNvSpPr/>
          <p:nvPr/>
        </p:nvSpPr>
        <p:spPr>
          <a:xfrm>
            <a:off x="2455162" y="2329923"/>
            <a:ext cx="1090426" cy="514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4100"/>
              </a:lnSpc>
              <a:buNone/>
            </a:pPr>
            <a:r>
              <a:rPr lang="en-US" sz="3731" b="1" dirty="0">
                <a:solidFill>
                  <a:srgbClr val="FFFFFF"/>
                </a:solidFill>
              </a:rPr>
              <a:t>60%</a:t>
            </a:r>
            <a:endParaRPr lang="en-US" sz="3731" dirty="0"/>
          </a:p>
        </p:txBody>
      </p:sp>
      <p:sp>
        <p:nvSpPr>
          <p:cNvPr id="30" name="Text 27"/>
          <p:cNvSpPr/>
          <p:nvPr/>
        </p:nvSpPr>
        <p:spPr>
          <a:xfrm>
            <a:off x="2455162" y="2951429"/>
            <a:ext cx="1090426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إنتاج السيارات</a:t>
            </a:r>
            <a:pPr algn="ctr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
</a:t>
            </a:r>
            <a:pPr algn="ctr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الكهربائية العالمي</a:t>
            </a:r>
            <a:endParaRPr lang="en-US" sz="784" dirty="0"/>
          </a:p>
        </p:txBody>
      </p:sp>
      <p:sp>
        <p:nvSpPr>
          <p:cNvPr id="31" name="Text 28"/>
          <p:cNvSpPr/>
          <p:nvPr/>
        </p:nvSpPr>
        <p:spPr>
          <a:xfrm>
            <a:off x="1026412" y="2329923"/>
            <a:ext cx="1090426" cy="514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4100"/>
              </a:lnSpc>
              <a:buNone/>
            </a:pPr>
            <a:r>
              <a:rPr lang="en-US" sz="3731" b="1" dirty="0">
                <a:solidFill>
                  <a:srgbClr val="FFFFFF"/>
                </a:solidFill>
              </a:rPr>
              <a:t>75%</a:t>
            </a:r>
            <a:endParaRPr lang="en-US" sz="3731" dirty="0"/>
          </a:p>
        </p:txBody>
      </p:sp>
      <p:sp>
        <p:nvSpPr>
          <p:cNvPr id="32" name="Text 29"/>
          <p:cNvSpPr/>
          <p:nvPr/>
        </p:nvSpPr>
        <p:spPr>
          <a:xfrm>
            <a:off x="1026412" y="2951429"/>
            <a:ext cx="1090426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قدرة تصنيع</a:t>
            </a:r>
            <a:pPr algn="ctr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
</a:t>
            </a:r>
            <a:pPr algn="ctr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البطاريات</a:t>
            </a:r>
            <a:endParaRPr lang="en-US" sz="784" dirty="0"/>
          </a:p>
        </p:txBody>
      </p:sp>
      <p:sp>
        <p:nvSpPr>
          <p:cNvPr id="33" name="Text 30"/>
          <p:cNvSpPr/>
          <p:nvPr/>
        </p:nvSpPr>
        <p:spPr>
          <a:xfrm>
            <a:off x="857250" y="3521478"/>
            <a:ext cx="2857500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حجم وابتكار وكفاءة تكلفة لا مثيل لها تقود ثورة السيارات الكهربائية العالمية.</a:t>
            </a:r>
            <a:endParaRPr lang="en-US" sz="83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حلول الطاقة المتجددة</a:t>
            </a:r>
            <a:endParaRPr lang="en-US" sz="784" dirty="0"/>
          </a:p>
        </p:txBody>
      </p:sp>
      <p:sp>
        <p:nvSpPr>
          <p:cNvPr id="4" name="Text 1"/>
          <p:cNvSpPr/>
          <p:nvPr/>
        </p:nvSpPr>
        <p:spPr>
          <a:xfrm>
            <a:off x="571500" y="691158"/>
            <a:ext cx="8001000" cy="39003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31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تشغيل التحول إلى الطاقة النظيفة</a:t>
            </a:r>
            <a:endParaRPr lang="en-US" sz="2121" dirty="0"/>
          </a:p>
        </p:txBody>
      </p:sp>
      <p:sp>
        <p:nvSpPr>
          <p:cNvPr id="5" name="Shape 2"/>
          <p:cNvSpPr/>
          <p:nvPr/>
        </p:nvSpPr>
        <p:spPr>
          <a:xfrm>
            <a:off x="6706195" y="1438377"/>
            <a:ext cx="1866305" cy="2302073"/>
          </a:xfrm>
          <a:prstGeom prst="rect">
            <a:avLst/>
          </a:prstGeom>
          <a:solidFill>
            <a:srgbClr val="1A202C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1824" y="1674121"/>
            <a:ext cx="375047" cy="300038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849070" y="2168826"/>
            <a:ext cx="1580555" cy="1857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أنظمة الطاقة الشمسية</a:t>
            </a:r>
            <a:endParaRPr lang="en-US" sz="987" dirty="0"/>
          </a:p>
        </p:txBody>
      </p:sp>
      <p:sp>
        <p:nvSpPr>
          <p:cNvPr id="8" name="Text 4"/>
          <p:cNvSpPr/>
          <p:nvPr/>
        </p:nvSpPr>
        <p:spPr>
          <a:xfrm>
            <a:off x="8392037" y="2497438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9" name="Text 5"/>
          <p:cNvSpPr/>
          <p:nvPr/>
        </p:nvSpPr>
        <p:spPr>
          <a:xfrm>
            <a:off x="7096088" y="2504582"/>
            <a:ext cx="1226381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ألواح كهروضوئية عالية الكفاءة</a:t>
            </a:r>
            <a:endParaRPr lang="en-US" sz="727" dirty="0"/>
          </a:p>
        </p:txBody>
      </p:sp>
      <p:sp>
        <p:nvSpPr>
          <p:cNvPr id="10" name="Text 6"/>
          <p:cNvSpPr/>
          <p:nvPr/>
        </p:nvSpPr>
        <p:spPr>
          <a:xfrm>
            <a:off x="7027804" y="2733182"/>
            <a:ext cx="1401821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E2E8F0"/>
                </a:solidFill>
              </a:rPr>
              <a:t>محولات شمسية وأنظمة تثبيت</a:t>
            </a:r>
            <a:endParaRPr lang="en-US" sz="834" dirty="0"/>
          </a:p>
        </p:txBody>
      </p:sp>
      <p:sp>
        <p:nvSpPr>
          <p:cNvPr id="11" name="Text 7"/>
          <p:cNvSpPr/>
          <p:nvPr/>
        </p:nvSpPr>
        <p:spPr>
          <a:xfrm>
            <a:off x="8392037" y="2888559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12" name="Text 8"/>
          <p:cNvSpPr/>
          <p:nvPr/>
        </p:nvSpPr>
        <p:spPr>
          <a:xfrm>
            <a:off x="7026436" y="2895702"/>
            <a:ext cx="1296033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تركيبات شمسية متكاملة للعملاء التجاريين والصناعيين</a:t>
            </a:r>
            <a:endParaRPr lang="en-US" sz="727" dirty="0"/>
          </a:p>
        </p:txBody>
      </p:sp>
      <p:sp>
        <p:nvSpPr>
          <p:cNvPr id="13" name="Text 9"/>
          <p:cNvSpPr/>
          <p:nvPr/>
        </p:nvSpPr>
        <p:spPr>
          <a:xfrm>
            <a:off x="8392037" y="3274321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14" name="Text 10"/>
          <p:cNvSpPr/>
          <p:nvPr/>
        </p:nvSpPr>
        <p:spPr>
          <a:xfrm>
            <a:off x="6909346" y="3281465"/>
            <a:ext cx="1413123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حلول شمسية خارج الشبكة وهجينة</a:t>
            </a:r>
            <a:endParaRPr lang="en-US" sz="727" dirty="0"/>
          </a:p>
        </p:txBody>
      </p:sp>
      <p:sp>
        <p:nvSpPr>
          <p:cNvPr id="15" name="Shape 11"/>
          <p:cNvSpPr/>
          <p:nvPr/>
        </p:nvSpPr>
        <p:spPr>
          <a:xfrm>
            <a:off x="4661297" y="1438377"/>
            <a:ext cx="1866305" cy="2302073"/>
          </a:xfrm>
          <a:prstGeom prst="rect">
            <a:avLst/>
          </a:prstGeom>
          <a:solidFill>
            <a:srgbClr val="1A202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4430" y="1674121"/>
            <a:ext cx="300038" cy="30003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804172" y="2168826"/>
            <a:ext cx="1580555" cy="1857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مكونات طاقة الرياح</a:t>
            </a:r>
            <a:endParaRPr lang="en-US" sz="987" dirty="0"/>
          </a:p>
        </p:txBody>
      </p:sp>
      <p:sp>
        <p:nvSpPr>
          <p:cNvPr id="18" name="Text 13"/>
          <p:cNvSpPr/>
          <p:nvPr/>
        </p:nvSpPr>
        <p:spPr>
          <a:xfrm>
            <a:off x="6347138" y="2497438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19" name="Text 14"/>
          <p:cNvSpPr/>
          <p:nvPr/>
        </p:nvSpPr>
        <p:spPr>
          <a:xfrm>
            <a:off x="4830514" y="2504582"/>
            <a:ext cx="1447056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مكونات توربينات الرياح وقطع الغيار</a:t>
            </a:r>
            <a:endParaRPr lang="en-US" sz="727" dirty="0"/>
          </a:p>
        </p:txBody>
      </p:sp>
      <p:sp>
        <p:nvSpPr>
          <p:cNvPr id="20" name="Text 15"/>
          <p:cNvSpPr/>
          <p:nvPr/>
        </p:nvSpPr>
        <p:spPr>
          <a:xfrm>
            <a:off x="6347138" y="2733182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21" name="Text 16"/>
          <p:cNvSpPr/>
          <p:nvPr/>
        </p:nvSpPr>
        <p:spPr>
          <a:xfrm>
            <a:off x="5320085" y="2740326"/>
            <a:ext cx="957486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أنظمة التحكم والمراقبة</a:t>
            </a:r>
            <a:endParaRPr lang="en-US" sz="727" dirty="0"/>
          </a:p>
        </p:txBody>
      </p:sp>
      <p:sp>
        <p:nvSpPr>
          <p:cNvPr id="22" name="Text 17"/>
          <p:cNvSpPr/>
          <p:nvPr/>
        </p:nvSpPr>
        <p:spPr>
          <a:xfrm>
            <a:off x="6347138" y="2968926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23" name="Text 18"/>
          <p:cNvSpPr/>
          <p:nvPr/>
        </p:nvSpPr>
        <p:spPr>
          <a:xfrm>
            <a:off x="5429027" y="2976070"/>
            <a:ext cx="848544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الصيانة والدعم الفني</a:t>
            </a:r>
            <a:endParaRPr lang="en-US" sz="727" dirty="0"/>
          </a:p>
        </p:txBody>
      </p:sp>
      <p:sp>
        <p:nvSpPr>
          <p:cNvPr id="24" name="Shape 19"/>
          <p:cNvSpPr/>
          <p:nvPr/>
        </p:nvSpPr>
        <p:spPr>
          <a:xfrm>
            <a:off x="2616398" y="1438377"/>
            <a:ext cx="1866305" cy="2302073"/>
          </a:xfrm>
          <a:prstGeom prst="rect">
            <a:avLst/>
          </a:prstGeom>
          <a:solidFill>
            <a:srgbClr val="1A202C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7037" y="1674121"/>
            <a:ext cx="225028" cy="30003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2759273" y="2168826"/>
            <a:ext cx="1580555" cy="1857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التطبيقات</a:t>
            </a:r>
            <a:endParaRPr lang="en-US" sz="987" dirty="0"/>
          </a:p>
        </p:txBody>
      </p:sp>
      <p:sp>
        <p:nvSpPr>
          <p:cNvPr id="27" name="Text 21"/>
          <p:cNvSpPr/>
          <p:nvPr/>
        </p:nvSpPr>
        <p:spPr>
          <a:xfrm>
            <a:off x="4302240" y="2497438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28" name="Text 22"/>
          <p:cNvSpPr/>
          <p:nvPr/>
        </p:nvSpPr>
        <p:spPr>
          <a:xfrm>
            <a:off x="3135883" y="2504582"/>
            <a:ext cx="109678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المرافق التجارية والصناعية</a:t>
            </a:r>
            <a:endParaRPr lang="en-US" sz="727" dirty="0"/>
          </a:p>
        </p:txBody>
      </p:sp>
      <p:sp>
        <p:nvSpPr>
          <p:cNvPr id="29" name="Text 23"/>
          <p:cNvSpPr/>
          <p:nvPr/>
        </p:nvSpPr>
        <p:spPr>
          <a:xfrm>
            <a:off x="4302240" y="2733182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30" name="Text 24"/>
          <p:cNvSpPr/>
          <p:nvPr/>
        </p:nvSpPr>
        <p:spPr>
          <a:xfrm>
            <a:off x="3045582" y="2740326"/>
            <a:ext cx="118709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الطاقة البعيدة لمواقع التعدين والطاقة</a:t>
            </a:r>
            <a:endParaRPr lang="en-US" sz="727" dirty="0"/>
          </a:p>
        </p:txBody>
      </p:sp>
      <p:sp>
        <p:nvSpPr>
          <p:cNvPr id="31" name="Text 25"/>
          <p:cNvSpPr/>
          <p:nvPr/>
        </p:nvSpPr>
        <p:spPr>
          <a:xfrm>
            <a:off x="4302240" y="3118945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32" name="Text 26"/>
          <p:cNvSpPr/>
          <p:nvPr/>
        </p:nvSpPr>
        <p:spPr>
          <a:xfrm>
            <a:off x="3200177" y="3126088"/>
            <a:ext cx="103249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الكهرباء الزراعية والريفية</a:t>
            </a:r>
            <a:endParaRPr lang="en-US" sz="727" dirty="0"/>
          </a:p>
        </p:txBody>
      </p:sp>
      <p:sp>
        <p:nvSpPr>
          <p:cNvPr id="33" name="Text 27"/>
          <p:cNvSpPr/>
          <p:nvPr/>
        </p:nvSpPr>
        <p:spPr>
          <a:xfrm>
            <a:off x="4302240" y="3354688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34" name="Text 28"/>
          <p:cNvSpPr/>
          <p:nvPr/>
        </p:nvSpPr>
        <p:spPr>
          <a:xfrm>
            <a:off x="2857054" y="3361832"/>
            <a:ext cx="1375618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مزارع الطاقة المتجددة على نطاق المرافق</a:t>
            </a:r>
            <a:endParaRPr lang="en-US" sz="727" dirty="0"/>
          </a:p>
        </p:txBody>
      </p:sp>
      <p:sp>
        <p:nvSpPr>
          <p:cNvPr id="35" name="Shape 29"/>
          <p:cNvSpPr/>
          <p:nvPr/>
        </p:nvSpPr>
        <p:spPr>
          <a:xfrm>
            <a:off x="571500" y="1438377"/>
            <a:ext cx="1866305" cy="2302073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3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4634" y="1674121"/>
            <a:ext cx="300038" cy="300038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714375" y="2168826"/>
            <a:ext cx="1580555" cy="1857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الميزة الإقليمية</a:t>
            </a:r>
            <a:endParaRPr lang="en-US" sz="987" dirty="0"/>
          </a:p>
        </p:txBody>
      </p:sp>
      <p:sp>
        <p:nvSpPr>
          <p:cNvPr id="38" name="Text 31"/>
          <p:cNvSpPr/>
          <p:nvPr/>
        </p:nvSpPr>
        <p:spPr>
          <a:xfrm>
            <a:off x="714375" y="2497438"/>
            <a:ext cx="1580555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FFFFFF"/>
                </a:solidFill>
              </a:rPr>
              <a:t>الإشعاع الشمسي العالي في الشرق الأوسط وأفريقيا يجعل الطاقة المتجددة مجدية اقتصادياً.</a:t>
            </a:r>
            <a:endParaRPr lang="en-US" sz="7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مكونات الطاقة الجديدة</a:t>
            </a:r>
            <a:endParaRPr lang="en-US" sz="784" dirty="0"/>
          </a:p>
        </p:txBody>
      </p:sp>
      <p:sp>
        <p:nvSpPr>
          <p:cNvPr id="4" name="Text 1"/>
          <p:cNvSpPr/>
          <p:nvPr/>
        </p:nvSpPr>
        <p:spPr>
          <a:xfrm>
            <a:off x="571500" y="691158"/>
            <a:ext cx="8001000" cy="39003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31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تخزين الطاقة المتقدم والبنية التحتية للشحن</a:t>
            </a:r>
            <a:endParaRPr lang="en-US" sz="2121" dirty="0"/>
          </a:p>
        </p:txBody>
      </p:sp>
      <p:sp>
        <p:nvSpPr>
          <p:cNvPr id="5" name="Shape 2"/>
          <p:cNvSpPr/>
          <p:nvPr/>
        </p:nvSpPr>
        <p:spPr>
          <a:xfrm>
            <a:off x="3571875" y="1366940"/>
            <a:ext cx="5000625" cy="1164431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6" name="Shape 3"/>
          <p:cNvSpPr/>
          <p:nvPr/>
        </p:nvSpPr>
        <p:spPr>
          <a:xfrm>
            <a:off x="8543925" y="1366940"/>
            <a:ext cx="28575" cy="1164431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7" name="Text 4"/>
          <p:cNvSpPr/>
          <p:nvPr/>
        </p:nvSpPr>
        <p:spPr>
          <a:xfrm>
            <a:off x="4146947" y="1577680"/>
            <a:ext cx="2105146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تخزين الطاقة بالبطاريات (BESS)</a:t>
            </a:r>
            <a:endParaRPr lang="en-US" sz="109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469" y="1558035"/>
            <a:ext cx="289322" cy="25717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356318" y="1967015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10" name="Text 6"/>
          <p:cNvSpPr/>
          <p:nvPr/>
        </p:nvSpPr>
        <p:spPr>
          <a:xfrm>
            <a:off x="6438640" y="1974159"/>
            <a:ext cx="184811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تخزين بطاريات الليثيوم أيون لاستقرار الشبكة</a:t>
            </a:r>
            <a:endParaRPr lang="en-US" sz="727" dirty="0"/>
          </a:p>
        </p:txBody>
      </p:sp>
      <p:sp>
        <p:nvSpPr>
          <p:cNvPr id="11" name="Text 7"/>
          <p:cNvSpPr/>
          <p:nvPr/>
        </p:nvSpPr>
        <p:spPr>
          <a:xfrm>
            <a:off x="8356318" y="2174184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12" name="Text 8"/>
          <p:cNvSpPr/>
          <p:nvPr/>
        </p:nvSpPr>
        <p:spPr>
          <a:xfrm>
            <a:off x="6721822" y="2181327"/>
            <a:ext cx="1564928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حلول تخزين الطاقة التجارية والصناعية</a:t>
            </a:r>
            <a:endParaRPr lang="en-US" sz="727" dirty="0"/>
          </a:p>
        </p:txBody>
      </p:sp>
      <p:sp>
        <p:nvSpPr>
          <p:cNvPr id="13" name="Text 9"/>
          <p:cNvSpPr/>
          <p:nvPr/>
        </p:nvSpPr>
        <p:spPr>
          <a:xfrm>
            <a:off x="8356318" y="2381352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14" name="Text 10"/>
          <p:cNvSpPr/>
          <p:nvPr/>
        </p:nvSpPr>
        <p:spPr>
          <a:xfrm>
            <a:off x="6875413" y="2388496"/>
            <a:ext cx="1411337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التكامل مع مصادر الطاقة المتجددة</a:t>
            </a:r>
            <a:endParaRPr lang="en-US" sz="727" dirty="0"/>
          </a:p>
        </p:txBody>
      </p:sp>
      <p:sp>
        <p:nvSpPr>
          <p:cNvPr id="15" name="Shape 11"/>
          <p:cNvSpPr/>
          <p:nvPr/>
        </p:nvSpPr>
        <p:spPr>
          <a:xfrm>
            <a:off x="3571875" y="2588521"/>
            <a:ext cx="5000625" cy="1164431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16" name="Shape 12"/>
          <p:cNvSpPr/>
          <p:nvPr/>
        </p:nvSpPr>
        <p:spPr>
          <a:xfrm>
            <a:off x="8543925" y="2588521"/>
            <a:ext cx="28575" cy="1164431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17" name="Text 13"/>
          <p:cNvSpPr/>
          <p:nvPr/>
        </p:nvSpPr>
        <p:spPr>
          <a:xfrm>
            <a:off x="4146947" y="2799262"/>
            <a:ext cx="2520907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البنية التحتية لشحن السيارات الكهربائية</a:t>
            </a:r>
            <a:endParaRPr lang="en-US" sz="1090" dirty="0"/>
          </a:p>
        </p:txBody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0469" y="2779616"/>
            <a:ext cx="289322" cy="257175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356318" y="3188596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20" name="Text 15"/>
          <p:cNvSpPr/>
          <p:nvPr/>
        </p:nvSpPr>
        <p:spPr>
          <a:xfrm>
            <a:off x="6056142" y="3195740"/>
            <a:ext cx="2230608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محطات الشحن السريع من المستوى 2 والتيار المستمر</a:t>
            </a:r>
            <a:endParaRPr lang="en-US" sz="727" dirty="0"/>
          </a:p>
        </p:txBody>
      </p:sp>
      <p:sp>
        <p:nvSpPr>
          <p:cNvPr id="21" name="Text 16"/>
          <p:cNvSpPr/>
          <p:nvPr/>
        </p:nvSpPr>
        <p:spPr>
          <a:xfrm>
            <a:off x="8356318" y="3395765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22" name="Text 17"/>
          <p:cNvSpPr/>
          <p:nvPr/>
        </p:nvSpPr>
        <p:spPr>
          <a:xfrm>
            <a:off x="7224675" y="3402909"/>
            <a:ext cx="10620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أنظمة إدارة الشحن الذكية</a:t>
            </a:r>
            <a:endParaRPr lang="en-US" sz="727" dirty="0"/>
          </a:p>
        </p:txBody>
      </p:sp>
      <p:sp>
        <p:nvSpPr>
          <p:cNvPr id="23" name="Text 18"/>
          <p:cNvSpPr/>
          <p:nvPr/>
        </p:nvSpPr>
        <p:spPr>
          <a:xfrm>
            <a:off x="8356318" y="3602934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24" name="Text 19"/>
          <p:cNvSpPr/>
          <p:nvPr/>
        </p:nvSpPr>
        <p:spPr>
          <a:xfrm>
            <a:off x="6582519" y="3610077"/>
            <a:ext cx="1704231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حلول شحن الأساطيل للمشغلين التجاريين</a:t>
            </a:r>
            <a:endParaRPr lang="en-US" sz="727" dirty="0"/>
          </a:p>
        </p:txBody>
      </p:sp>
      <p:sp>
        <p:nvSpPr>
          <p:cNvPr id="25" name="Shape 20"/>
          <p:cNvSpPr/>
          <p:nvPr/>
        </p:nvSpPr>
        <p:spPr>
          <a:xfrm>
            <a:off x="3571875" y="3810102"/>
            <a:ext cx="5000625" cy="1164431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26" name="Shape 21"/>
          <p:cNvSpPr/>
          <p:nvPr/>
        </p:nvSpPr>
        <p:spPr>
          <a:xfrm>
            <a:off x="8543925" y="3810102"/>
            <a:ext cx="28575" cy="1164431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27" name="Text 22"/>
          <p:cNvSpPr/>
          <p:nvPr/>
        </p:nvSpPr>
        <p:spPr>
          <a:xfrm>
            <a:off x="4179094" y="4020843"/>
            <a:ext cx="78204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إدارة الطاقة</a:t>
            </a:r>
            <a:endParaRPr lang="en-US" sz="1090" dirty="0"/>
          </a:p>
        </p:txBody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0469" y="4001198"/>
            <a:ext cx="321469" cy="257175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8356318" y="4410177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30" name="Text 24"/>
          <p:cNvSpPr/>
          <p:nvPr/>
        </p:nvSpPr>
        <p:spPr>
          <a:xfrm>
            <a:off x="6977211" y="4417321"/>
            <a:ext cx="130953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تقنيات التكامل مع الشبكة الذكية</a:t>
            </a:r>
            <a:endParaRPr lang="en-US" sz="727" dirty="0"/>
          </a:p>
        </p:txBody>
      </p:sp>
      <p:sp>
        <p:nvSpPr>
          <p:cNvPr id="31" name="Text 25"/>
          <p:cNvSpPr/>
          <p:nvPr/>
        </p:nvSpPr>
        <p:spPr>
          <a:xfrm>
            <a:off x="8356318" y="4617346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32" name="Text 26"/>
          <p:cNvSpPr/>
          <p:nvPr/>
        </p:nvSpPr>
        <p:spPr>
          <a:xfrm>
            <a:off x="6709321" y="4624490"/>
            <a:ext cx="157742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أنظمة موازنة الحمل والاستجابة للطلب</a:t>
            </a:r>
            <a:endParaRPr lang="en-US" sz="727" dirty="0"/>
          </a:p>
        </p:txBody>
      </p:sp>
      <p:sp>
        <p:nvSpPr>
          <p:cNvPr id="33" name="Text 27"/>
          <p:cNvSpPr/>
          <p:nvPr/>
        </p:nvSpPr>
        <p:spPr>
          <a:xfrm>
            <a:off x="8356318" y="4824515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34" name="Text 28"/>
          <p:cNvSpPr/>
          <p:nvPr/>
        </p:nvSpPr>
        <p:spPr>
          <a:xfrm>
            <a:off x="7097874" y="4831659"/>
            <a:ext cx="1188876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برامج مراقبة وتحسين الطاقة</a:t>
            </a:r>
            <a:endParaRPr lang="en-US" sz="727" dirty="0"/>
          </a:p>
        </p:txBody>
      </p:sp>
      <p:sp>
        <p:nvSpPr>
          <p:cNvPr id="35" name="Shape 29"/>
          <p:cNvSpPr/>
          <p:nvPr/>
        </p:nvSpPr>
        <p:spPr>
          <a:xfrm>
            <a:off x="571500" y="1366940"/>
            <a:ext cx="2714625" cy="3286125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36" name="Text 30"/>
          <p:cNvSpPr/>
          <p:nvPr/>
        </p:nvSpPr>
        <p:spPr>
          <a:xfrm>
            <a:off x="857250" y="1652690"/>
            <a:ext cx="214312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نمو السوق</a:t>
            </a:r>
            <a:endParaRPr lang="en-US" sz="885" dirty="0"/>
          </a:p>
        </p:txBody>
      </p:sp>
      <p:sp>
        <p:nvSpPr>
          <p:cNvPr id="37" name="Text 31"/>
          <p:cNvSpPr/>
          <p:nvPr/>
        </p:nvSpPr>
        <p:spPr>
          <a:xfrm>
            <a:off x="857250" y="2042024"/>
            <a:ext cx="2143125" cy="4857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3512" b="1" dirty="0">
                <a:solidFill>
                  <a:srgbClr val="FFFFFF"/>
                </a:solidFill>
              </a:rPr>
              <a:t>500</a:t>
            </a:r>
            <a:endParaRPr lang="en-US" sz="3512" dirty="0"/>
          </a:p>
        </p:txBody>
      </p:sp>
      <p:sp>
        <p:nvSpPr>
          <p:cNvPr id="38" name="Text 32"/>
          <p:cNvSpPr/>
          <p:nvPr/>
        </p:nvSpPr>
        <p:spPr>
          <a:xfrm>
            <a:off x="857250" y="2634955"/>
            <a:ext cx="21431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FFFF"/>
                </a:solidFill>
              </a:rPr>
              <a:t>مليار دولار</a:t>
            </a:r>
            <a:endParaRPr lang="en-US" sz="2436" dirty="0"/>
          </a:p>
        </p:txBody>
      </p:sp>
      <p:sp>
        <p:nvSpPr>
          <p:cNvPr id="39" name="Text 33"/>
          <p:cNvSpPr/>
          <p:nvPr/>
        </p:nvSpPr>
        <p:spPr>
          <a:xfrm>
            <a:off x="857250" y="3192168"/>
            <a:ext cx="2143125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القيمة المتوقعة لسوق تخزين البطاريات العالمي بحلول عام 2030، مع منطقة الشرق الأوسط وأفريقيا كمنطقة نمو رئيسية.</a:t>
            </a:r>
            <a:endParaRPr lang="en-US" sz="8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أين نعمل</a:t>
            </a:r>
            <a:endParaRPr lang="en-US" sz="784" dirty="0"/>
          </a:p>
        </p:txBody>
      </p:sp>
      <p:sp>
        <p:nvSpPr>
          <p:cNvPr id="4" name="Text 1"/>
          <p:cNvSpPr/>
          <p:nvPr/>
        </p:nvSpPr>
        <p:spPr>
          <a:xfrm>
            <a:off x="571500" y="691158"/>
            <a:ext cx="8001000" cy="39003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31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مواقع استراتيجية تربط ثلاث قارات</a:t>
            </a:r>
            <a:endParaRPr lang="en-US" sz="2121" dirty="0"/>
          </a:p>
        </p:txBody>
      </p:sp>
      <p:sp>
        <p:nvSpPr>
          <p:cNvPr id="5" name="Shape 2"/>
          <p:cNvSpPr/>
          <p:nvPr/>
        </p:nvSpPr>
        <p:spPr>
          <a:xfrm>
            <a:off x="6048384" y="1438377"/>
            <a:ext cx="2524116" cy="1589484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6" name="Shape 3"/>
          <p:cNvSpPr/>
          <p:nvPr/>
        </p:nvSpPr>
        <p:spPr>
          <a:xfrm>
            <a:off x="6048384" y="1438377"/>
            <a:ext cx="2524116" cy="28575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7" name="Text 4"/>
          <p:cNvSpPr/>
          <p:nvPr/>
        </p:nvSpPr>
        <p:spPr>
          <a:xfrm>
            <a:off x="6226978" y="1652690"/>
            <a:ext cx="2166928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شنغهاي</a:t>
            </a:r>
            <a:endParaRPr lang="en-US" sz="1602" dirty="0"/>
          </a:p>
        </p:txBody>
      </p:sp>
      <p:sp>
        <p:nvSpPr>
          <p:cNvPr id="8" name="Text 5"/>
          <p:cNvSpPr/>
          <p:nvPr/>
        </p:nvSpPr>
        <p:spPr>
          <a:xfrm>
            <a:off x="6226978" y="2036666"/>
            <a:ext cx="216692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مركز التوريد والجودة</a:t>
            </a:r>
            <a:endParaRPr lang="en-US" sz="784" dirty="0"/>
          </a:p>
        </p:txBody>
      </p:sp>
      <p:sp>
        <p:nvSpPr>
          <p:cNvPr id="9" name="Text 6"/>
          <p:cNvSpPr/>
          <p:nvPr/>
        </p:nvSpPr>
        <p:spPr>
          <a:xfrm>
            <a:off x="8356318" y="2334918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10" name="Text 7"/>
          <p:cNvSpPr/>
          <p:nvPr/>
        </p:nvSpPr>
        <p:spPr>
          <a:xfrm>
            <a:off x="6870055" y="2342062"/>
            <a:ext cx="141669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الوصول المباشر إلى قاعدة التصنيع</a:t>
            </a:r>
            <a:endParaRPr lang="en-US" sz="727" dirty="0"/>
          </a:p>
        </p:txBody>
      </p:sp>
      <p:sp>
        <p:nvSpPr>
          <p:cNvPr id="11" name="Text 8"/>
          <p:cNvSpPr/>
          <p:nvPr/>
        </p:nvSpPr>
        <p:spPr>
          <a:xfrm>
            <a:off x="8356318" y="2556374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12" name="Text 9"/>
          <p:cNvSpPr/>
          <p:nvPr/>
        </p:nvSpPr>
        <p:spPr>
          <a:xfrm>
            <a:off x="6962142" y="2563518"/>
            <a:ext cx="1324608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مراقبة الجودة وعلاقات الموردين</a:t>
            </a:r>
            <a:endParaRPr lang="en-US" sz="727" dirty="0"/>
          </a:p>
        </p:txBody>
      </p:sp>
      <p:sp>
        <p:nvSpPr>
          <p:cNvPr id="13" name="Text 10"/>
          <p:cNvSpPr/>
          <p:nvPr/>
        </p:nvSpPr>
        <p:spPr>
          <a:xfrm>
            <a:off x="8356318" y="2777830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14" name="Text 11"/>
          <p:cNvSpPr/>
          <p:nvPr/>
        </p:nvSpPr>
        <p:spPr>
          <a:xfrm>
            <a:off x="6532513" y="2784974"/>
            <a:ext cx="1754237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توريد المنتجات وتنسيق الخدمات اللوجستية</a:t>
            </a:r>
            <a:endParaRPr lang="en-US" sz="727" dirty="0"/>
          </a:p>
        </p:txBody>
      </p:sp>
      <p:sp>
        <p:nvSpPr>
          <p:cNvPr id="15" name="Shape 12"/>
          <p:cNvSpPr/>
          <p:nvPr/>
        </p:nvSpPr>
        <p:spPr>
          <a:xfrm>
            <a:off x="3309956" y="1438377"/>
            <a:ext cx="2524116" cy="1589484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16" name="Shape 13"/>
          <p:cNvSpPr/>
          <p:nvPr/>
        </p:nvSpPr>
        <p:spPr>
          <a:xfrm>
            <a:off x="3309956" y="1438377"/>
            <a:ext cx="2524116" cy="28575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17" name="Text 14"/>
          <p:cNvSpPr/>
          <p:nvPr/>
        </p:nvSpPr>
        <p:spPr>
          <a:xfrm>
            <a:off x="3488550" y="1652690"/>
            <a:ext cx="2166928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هونغ كونغ</a:t>
            </a:r>
            <a:endParaRPr lang="en-US" sz="1602" dirty="0"/>
          </a:p>
        </p:txBody>
      </p:sp>
      <p:sp>
        <p:nvSpPr>
          <p:cNvPr id="18" name="Text 15"/>
          <p:cNvSpPr/>
          <p:nvPr/>
        </p:nvSpPr>
        <p:spPr>
          <a:xfrm>
            <a:off x="3488550" y="2036666"/>
            <a:ext cx="216692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مركز المال والتجارة</a:t>
            </a:r>
            <a:endParaRPr lang="en-US" sz="784" dirty="0"/>
          </a:p>
        </p:txBody>
      </p:sp>
      <p:sp>
        <p:nvSpPr>
          <p:cNvPr id="19" name="Text 16"/>
          <p:cNvSpPr/>
          <p:nvPr/>
        </p:nvSpPr>
        <p:spPr>
          <a:xfrm>
            <a:off x="5617890" y="2334918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20" name="Text 17"/>
          <p:cNvSpPr/>
          <p:nvPr/>
        </p:nvSpPr>
        <p:spPr>
          <a:xfrm>
            <a:off x="4432669" y="2342062"/>
            <a:ext cx="1115653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مركز التجارة والمال الدولي</a:t>
            </a:r>
            <a:endParaRPr lang="en-US" sz="727" dirty="0"/>
          </a:p>
        </p:txBody>
      </p:sp>
      <p:sp>
        <p:nvSpPr>
          <p:cNvPr id="21" name="Text 18"/>
          <p:cNvSpPr/>
          <p:nvPr/>
        </p:nvSpPr>
        <p:spPr>
          <a:xfrm>
            <a:off x="5617890" y="2556374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22" name="Text 19"/>
          <p:cNvSpPr/>
          <p:nvPr/>
        </p:nvSpPr>
        <p:spPr>
          <a:xfrm>
            <a:off x="4491605" y="2563518"/>
            <a:ext cx="1056717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مركز إدارة سلسلة التوريد</a:t>
            </a:r>
            <a:endParaRPr lang="en-US" sz="727" dirty="0"/>
          </a:p>
        </p:txBody>
      </p:sp>
      <p:sp>
        <p:nvSpPr>
          <p:cNvPr id="23" name="Text 20"/>
          <p:cNvSpPr/>
          <p:nvPr/>
        </p:nvSpPr>
        <p:spPr>
          <a:xfrm>
            <a:off x="5617890" y="2777830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24" name="Text 21"/>
          <p:cNvSpPr/>
          <p:nvPr/>
        </p:nvSpPr>
        <p:spPr>
          <a:xfrm>
            <a:off x="4268363" y="2784974"/>
            <a:ext cx="127995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التنسيق الإقليمي وخدمة العملاء</a:t>
            </a:r>
            <a:endParaRPr lang="en-US" sz="727" dirty="0"/>
          </a:p>
        </p:txBody>
      </p:sp>
      <p:sp>
        <p:nvSpPr>
          <p:cNvPr id="25" name="Shape 22"/>
          <p:cNvSpPr/>
          <p:nvPr/>
        </p:nvSpPr>
        <p:spPr>
          <a:xfrm>
            <a:off x="571500" y="1438377"/>
            <a:ext cx="2524144" cy="1589484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26" name="Shape 23"/>
          <p:cNvSpPr/>
          <p:nvPr/>
        </p:nvSpPr>
        <p:spPr>
          <a:xfrm>
            <a:off x="571500" y="1438377"/>
            <a:ext cx="2524144" cy="28575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27" name="Text 24"/>
          <p:cNvSpPr/>
          <p:nvPr/>
        </p:nvSpPr>
        <p:spPr>
          <a:xfrm>
            <a:off x="750094" y="1652690"/>
            <a:ext cx="2166956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دبي</a:t>
            </a:r>
            <a:endParaRPr lang="en-US" sz="1602" dirty="0"/>
          </a:p>
        </p:txBody>
      </p:sp>
      <p:sp>
        <p:nvSpPr>
          <p:cNvPr id="28" name="Text 25"/>
          <p:cNvSpPr/>
          <p:nvPr/>
        </p:nvSpPr>
        <p:spPr>
          <a:xfrm>
            <a:off x="750094" y="2036666"/>
            <a:ext cx="216695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المقر الرئيسي (الإمارات)</a:t>
            </a:r>
            <a:endParaRPr lang="en-US" sz="784" dirty="0"/>
          </a:p>
        </p:txBody>
      </p:sp>
      <p:sp>
        <p:nvSpPr>
          <p:cNvPr id="29" name="Text 26"/>
          <p:cNvSpPr/>
          <p:nvPr/>
        </p:nvSpPr>
        <p:spPr>
          <a:xfrm>
            <a:off x="2879461" y="2334918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30" name="Text 27"/>
          <p:cNvSpPr/>
          <p:nvPr/>
        </p:nvSpPr>
        <p:spPr>
          <a:xfrm>
            <a:off x="1389627" y="2342062"/>
            <a:ext cx="1420267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بوابة سوق الشرق الأوسط وأفريقيا</a:t>
            </a:r>
            <a:endParaRPr lang="en-US" sz="727" dirty="0"/>
          </a:p>
        </p:txBody>
      </p:sp>
      <p:sp>
        <p:nvSpPr>
          <p:cNvPr id="31" name="Text 28"/>
          <p:cNvSpPr/>
          <p:nvPr/>
        </p:nvSpPr>
        <p:spPr>
          <a:xfrm>
            <a:off x="2879461" y="2556374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32" name="Text 29"/>
          <p:cNvSpPr/>
          <p:nvPr/>
        </p:nvSpPr>
        <p:spPr>
          <a:xfrm>
            <a:off x="1854194" y="2563518"/>
            <a:ext cx="95570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مرافق التوزيع والتخزين</a:t>
            </a:r>
            <a:endParaRPr lang="en-US" sz="727" dirty="0"/>
          </a:p>
        </p:txBody>
      </p:sp>
      <p:sp>
        <p:nvSpPr>
          <p:cNvPr id="33" name="Text 30"/>
          <p:cNvSpPr/>
          <p:nvPr/>
        </p:nvSpPr>
        <p:spPr>
          <a:xfrm>
            <a:off x="2879461" y="2777830"/>
            <a:ext cx="37588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683" b="1" dirty="0">
                <a:solidFill>
                  <a:srgbClr val="ED8936"/>
                </a:solidFill>
              </a:rPr>
              <a:t>•</a:t>
            </a:r>
            <a:endParaRPr lang="en-US" sz="683" dirty="0"/>
          </a:p>
        </p:txBody>
      </p:sp>
      <p:sp>
        <p:nvSpPr>
          <p:cNvPr id="34" name="Text 31"/>
          <p:cNvSpPr/>
          <p:nvPr/>
        </p:nvSpPr>
        <p:spPr>
          <a:xfrm>
            <a:off x="1631733" y="2784974"/>
            <a:ext cx="1178161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مشاركة العملاء والدعم الفني</a:t>
            </a:r>
            <a:endParaRPr lang="en-US" sz="727" dirty="0"/>
          </a:p>
        </p:txBody>
      </p:sp>
      <p:sp>
        <p:nvSpPr>
          <p:cNvPr id="35" name="Shape 32"/>
          <p:cNvSpPr/>
          <p:nvPr/>
        </p:nvSpPr>
        <p:spPr>
          <a:xfrm>
            <a:off x="571500" y="3285037"/>
            <a:ext cx="8001000" cy="1114425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36" name="Text 33"/>
          <p:cNvSpPr/>
          <p:nvPr/>
        </p:nvSpPr>
        <p:spPr>
          <a:xfrm>
            <a:off x="1000125" y="3499349"/>
            <a:ext cx="714375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الميزة اللوجستية</a:t>
            </a:r>
            <a:endParaRPr lang="en-US" sz="885" dirty="0"/>
          </a:p>
        </p:txBody>
      </p:sp>
      <p:sp>
        <p:nvSpPr>
          <p:cNvPr id="37" name="Text 34"/>
          <p:cNvSpPr/>
          <p:nvPr/>
        </p:nvSpPr>
        <p:spPr>
          <a:xfrm>
            <a:off x="1000125" y="3781527"/>
            <a:ext cx="7143750" cy="3500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808" b="1" spc="2" kern="0" dirty="0">
                <a:solidFill>
                  <a:srgbClr val="FFFFFF"/>
                </a:solidFill>
              </a:rPr>
              <a:t>40% أسرع • 25% أرخص</a:t>
            </a:r>
            <a:endParaRPr lang="en-US" sz="1808" dirty="0"/>
          </a:p>
        </p:txBody>
      </p:sp>
      <p:sp>
        <p:nvSpPr>
          <p:cNvPr id="38" name="Text 35"/>
          <p:cNvSpPr/>
          <p:nvPr/>
        </p:nvSpPr>
        <p:spPr>
          <a:xfrm>
            <a:off x="1000125" y="4238727"/>
            <a:ext cx="7143750" cy="160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780" dirty="0">
                <a:solidFill>
                  <a:srgbClr val="FFFFFF"/>
                </a:solidFill>
              </a:rPr>
              <a:t>يقلل الموقع الاستراتيجي من أوقات التسليم والتكاليف مقارنة بقنوات الاستيراد التقليدية.</a:t>
            </a:r>
            <a:endParaRPr lang="en-US" sz="78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ED8936"/>
                </a:solidFill>
              </a:rPr>
              <a:t>لماذا تختار مواد طريق الحرير</a:t>
            </a:r>
            <a:endParaRPr lang="en-US" sz="784" dirty="0"/>
          </a:p>
        </p:txBody>
      </p:sp>
      <p:sp>
        <p:nvSpPr>
          <p:cNvPr id="4" name="Text 1"/>
          <p:cNvSpPr/>
          <p:nvPr/>
        </p:nvSpPr>
        <p:spPr>
          <a:xfrm>
            <a:off x="571500" y="691158"/>
            <a:ext cx="8001000" cy="35289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2800"/>
              </a:lnSpc>
              <a:buNone/>
            </a:pPr>
            <a:r>
              <a:rPr lang="en-US" sz="1912" b="1" dirty="0">
                <a:solidFill>
                  <a:srgbClr val="FFFFFF"/>
                </a:solidFill>
              </a:rPr>
              <a:t>شريكك الموثوق للحلول الصناعية من الجيل التالي</a:t>
            </a:r>
            <a:endParaRPr lang="en-US" sz="1912" dirty="0"/>
          </a:p>
        </p:txBody>
      </p:sp>
      <p:sp>
        <p:nvSpPr>
          <p:cNvPr id="5" name="Shape 2"/>
          <p:cNvSpPr/>
          <p:nvPr/>
        </p:nvSpPr>
        <p:spPr>
          <a:xfrm>
            <a:off x="6024581" y="1365517"/>
            <a:ext cx="2547919" cy="1428750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6" name="Shape 3"/>
          <p:cNvSpPr/>
          <p:nvPr/>
        </p:nvSpPr>
        <p:spPr>
          <a:xfrm>
            <a:off x="6024581" y="1365517"/>
            <a:ext cx="2547919" cy="28575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017" y="1601260"/>
            <a:ext cx="375047" cy="30003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6203175" y="2081678"/>
            <a:ext cx="219073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علاقات مباشرة مع المصنعين</a:t>
            </a:r>
            <a:endParaRPr lang="en-US" sz="987" dirty="0"/>
          </a:p>
        </p:txBody>
      </p:sp>
      <p:sp>
        <p:nvSpPr>
          <p:cNvPr id="9" name="Text 5"/>
          <p:cNvSpPr/>
          <p:nvPr/>
        </p:nvSpPr>
        <p:spPr>
          <a:xfrm>
            <a:off x="6203175" y="2362070"/>
            <a:ext cx="2190731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شراكات مع موردين صينيين من الدرجة الأولى للحصول على منتجات أصلية وأسعار تنافسية.</a:t>
            </a:r>
            <a:endParaRPr lang="en-US" sz="727" dirty="0"/>
          </a:p>
        </p:txBody>
      </p:sp>
      <p:sp>
        <p:nvSpPr>
          <p:cNvPr id="10" name="Shape 6"/>
          <p:cNvSpPr/>
          <p:nvPr/>
        </p:nvSpPr>
        <p:spPr>
          <a:xfrm>
            <a:off x="3298041" y="1365517"/>
            <a:ext cx="2547947" cy="1428750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11" name="Shape 7"/>
          <p:cNvSpPr/>
          <p:nvPr/>
        </p:nvSpPr>
        <p:spPr>
          <a:xfrm>
            <a:off x="3298041" y="1365517"/>
            <a:ext cx="2547947" cy="28575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1981" y="1601260"/>
            <a:ext cx="300038" cy="30003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476634" y="2081678"/>
            <a:ext cx="219075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ضمان الجودة</a:t>
            </a:r>
            <a:endParaRPr lang="en-US" sz="987" dirty="0"/>
          </a:p>
        </p:txBody>
      </p:sp>
      <p:sp>
        <p:nvSpPr>
          <p:cNvPr id="14" name="Text 9"/>
          <p:cNvSpPr/>
          <p:nvPr/>
        </p:nvSpPr>
        <p:spPr>
          <a:xfrm>
            <a:off x="3476634" y="2362070"/>
            <a:ext cx="2190759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مراقبة جودة صارمة وشهادات دولية لضمان أداء موثوق.</a:t>
            </a:r>
            <a:endParaRPr lang="en-US" sz="727" dirty="0"/>
          </a:p>
        </p:txBody>
      </p:sp>
      <p:sp>
        <p:nvSpPr>
          <p:cNvPr id="15" name="Shape 10"/>
          <p:cNvSpPr/>
          <p:nvPr/>
        </p:nvSpPr>
        <p:spPr>
          <a:xfrm>
            <a:off x="571528" y="1365517"/>
            <a:ext cx="2547919" cy="1428750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16" name="Shape 11"/>
          <p:cNvSpPr/>
          <p:nvPr/>
        </p:nvSpPr>
        <p:spPr>
          <a:xfrm>
            <a:off x="571528" y="1365517"/>
            <a:ext cx="2547919" cy="28575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7964" y="1601260"/>
            <a:ext cx="375047" cy="300038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750122" y="2081678"/>
            <a:ext cx="219073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الخبرة اللوجستية</a:t>
            </a:r>
            <a:endParaRPr lang="en-US" sz="987" dirty="0"/>
          </a:p>
        </p:txBody>
      </p:sp>
      <p:sp>
        <p:nvSpPr>
          <p:cNvPr id="19" name="Text 13"/>
          <p:cNvSpPr/>
          <p:nvPr/>
        </p:nvSpPr>
        <p:spPr>
          <a:xfrm>
            <a:off x="750122" y="2362070"/>
            <a:ext cx="2190731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خدمات لوجستية محسنة من البداية إلى النهاية تغطي الجمارك والشحن والتسليم في الميل الأخير.</a:t>
            </a:r>
            <a:endParaRPr lang="en-US" sz="727" dirty="0"/>
          </a:p>
        </p:txBody>
      </p:sp>
      <p:sp>
        <p:nvSpPr>
          <p:cNvPr id="20" name="Shape 14"/>
          <p:cNvSpPr/>
          <p:nvPr/>
        </p:nvSpPr>
        <p:spPr>
          <a:xfrm>
            <a:off x="6024581" y="2972860"/>
            <a:ext cx="2547919" cy="1428750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21" name="Shape 15"/>
          <p:cNvSpPr/>
          <p:nvPr/>
        </p:nvSpPr>
        <p:spPr>
          <a:xfrm>
            <a:off x="6024581" y="2972860"/>
            <a:ext cx="2547919" cy="28575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8522" y="3208604"/>
            <a:ext cx="300038" cy="30003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6203175" y="3689021"/>
            <a:ext cx="219073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الدعم الفني</a:t>
            </a:r>
            <a:endParaRPr lang="en-US" sz="987" dirty="0"/>
          </a:p>
        </p:txBody>
      </p:sp>
      <p:sp>
        <p:nvSpPr>
          <p:cNvPr id="24" name="Text 17"/>
          <p:cNvSpPr/>
          <p:nvPr/>
        </p:nvSpPr>
        <p:spPr>
          <a:xfrm>
            <a:off x="6203175" y="3969414"/>
            <a:ext cx="2190731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يقدم المهندسون الداخليون إرشادات التثبيت ودعم الصيانة المستمر.</a:t>
            </a:r>
            <a:endParaRPr lang="en-US" sz="727" dirty="0"/>
          </a:p>
        </p:txBody>
      </p:sp>
      <p:sp>
        <p:nvSpPr>
          <p:cNvPr id="25" name="Shape 18"/>
          <p:cNvSpPr/>
          <p:nvPr/>
        </p:nvSpPr>
        <p:spPr>
          <a:xfrm>
            <a:off x="3298041" y="2972860"/>
            <a:ext cx="2547947" cy="1428750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26" name="Shape 19"/>
          <p:cNvSpPr/>
          <p:nvPr/>
        </p:nvSpPr>
        <p:spPr>
          <a:xfrm>
            <a:off x="3298041" y="2972860"/>
            <a:ext cx="2547947" cy="28575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2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3229" y="3208604"/>
            <a:ext cx="337542" cy="300038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3476634" y="3689021"/>
            <a:ext cx="219075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معرفة السوق</a:t>
            </a:r>
            <a:endParaRPr lang="en-US" sz="987" dirty="0"/>
          </a:p>
        </p:txBody>
      </p:sp>
      <p:sp>
        <p:nvSpPr>
          <p:cNvPr id="29" name="Text 21"/>
          <p:cNvSpPr/>
          <p:nvPr/>
        </p:nvSpPr>
        <p:spPr>
          <a:xfrm>
            <a:off x="3476634" y="3969414"/>
            <a:ext cx="2190759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فهم عميق للوائح والديناميكيات السوقية في الشرق الأوسط وأفريقيا.</a:t>
            </a:r>
            <a:endParaRPr lang="en-US" sz="727" dirty="0"/>
          </a:p>
        </p:txBody>
      </p:sp>
      <p:sp>
        <p:nvSpPr>
          <p:cNvPr id="30" name="Shape 22"/>
          <p:cNvSpPr/>
          <p:nvPr/>
        </p:nvSpPr>
        <p:spPr>
          <a:xfrm>
            <a:off x="571528" y="2972860"/>
            <a:ext cx="2547919" cy="1428750"/>
          </a:xfrm>
          <a:prstGeom prst="rect">
            <a:avLst/>
          </a:prstGeom>
          <a:solidFill>
            <a:srgbClr val="1A202C"/>
          </a:solidFill>
          <a:ln/>
        </p:spPr>
      </p:sp>
      <p:sp>
        <p:nvSpPr>
          <p:cNvPr id="31" name="Shape 23"/>
          <p:cNvSpPr/>
          <p:nvPr/>
        </p:nvSpPr>
        <p:spPr>
          <a:xfrm>
            <a:off x="571528" y="2972860"/>
            <a:ext cx="2547919" cy="28575"/>
          </a:xfrm>
          <a:prstGeom prst="rect">
            <a:avLst/>
          </a:prstGeom>
          <a:solidFill>
            <a:srgbClr val="ED8936"/>
          </a:solidFill>
          <a:ln/>
        </p:spPr>
      </p:sp>
      <p:pic>
        <p:nvPicPr>
          <p:cNvPr id="3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95469" y="3208604"/>
            <a:ext cx="300038" cy="300038"/>
          </a:xfrm>
          <a:prstGeom prst="rect">
            <a:avLst/>
          </a:prstGeom>
        </p:spPr>
      </p:pic>
      <p:sp>
        <p:nvSpPr>
          <p:cNvPr id="33" name="Text 24"/>
          <p:cNvSpPr/>
          <p:nvPr/>
        </p:nvSpPr>
        <p:spPr>
          <a:xfrm>
            <a:off x="750122" y="3689021"/>
            <a:ext cx="219073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المرونة المالية</a:t>
            </a:r>
            <a:endParaRPr lang="en-US" sz="987" dirty="0"/>
          </a:p>
        </p:txBody>
      </p:sp>
      <p:sp>
        <p:nvSpPr>
          <p:cNvPr id="34" name="Text 25"/>
          <p:cNvSpPr/>
          <p:nvPr/>
        </p:nvSpPr>
        <p:spPr>
          <a:xfrm>
            <a:off x="750122" y="3969414"/>
            <a:ext cx="2190731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E2E8F0"/>
                </a:solidFill>
              </a:rPr>
              <a:t>شروط دفع مرنة وخيارات تمويل تجاري لدعم التدفق النقدي الخاص بك.</a:t>
            </a:r>
            <a:endParaRPr lang="en-US" sz="72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2025-12-14T05:52:40Z</dcterms:created>
  <dcterms:modified xsi:type="dcterms:W3CDTF">2025-12-14T05:52:40Z</dcterms:modified>
</cp:coreProperties>
</file>