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Lst>
  <p:notesMasterIdLst>
    <p:notesMasterId r:id="rId12"/>
  </p:notesMasterIdLst>
  <p:sldSz cx="9144000" cy="5143500"/>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notesMaster" Target="notesMasters/notesMaster1.xml"/><Relationship Id="rId13" Type="http://schemas.openxmlformats.org/officeDocument/2006/relationships/presProps" Target="presProps.xml"/><Relationship Id="rId14" Type="http://schemas.openxmlformats.org/officeDocument/2006/relationships/viewProps" Target="viewProps.xml"/><Relationship Id="rId15" Type="http://schemas.openxmlformats.org/officeDocument/2006/relationships/theme" Target="theme/theme1.xml"/><Relationship Id="rId16"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image" Target="../media/image-1-1.png"/><Relationship Id="rId2" Type="http://schemas.openxmlformats.org/officeDocument/2006/relationships/image" Target="../media/image-1-2.png"/><Relationship Id="rId3" Type="http://schemas.openxmlformats.org/officeDocument/2006/relationships/slideLayout" Target="../slideLayouts/slideLayout1.xml"/><Relationship Id="rId4"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image" Target="../media/image-10-1.png"/><Relationship Id="rId2" Type="http://schemas.openxmlformats.org/officeDocument/2006/relationships/slideLayout" Target="../slideLayouts/slideLayout1.xml"/><Relationship Id="rId3" Type="http://schemas.openxmlformats.org/officeDocument/2006/relationships/notesSlide" Target="../notesSlides/notesSlide10.xml"/></Relationships>
</file>

<file path=ppt/slides/_rels/slide2.xml.rels><?xml version="1.0" encoding="UTF-8" standalone="yes"?>
<Relationships xmlns="http://schemas.openxmlformats.org/package/2006/relationships"><Relationship Id="rId1" Type="http://schemas.openxmlformats.org/officeDocument/2006/relationships/image" Target="../media/image-2-1.png"/><Relationship Id="rId2" Type="http://schemas.openxmlformats.org/officeDocument/2006/relationships/image" Target="../media/image-2-2.png"/><Relationship Id="rId3" Type="http://schemas.openxmlformats.org/officeDocument/2006/relationships/image" Target="../media/image-2-3.png"/><Relationship Id="rId4" Type="http://schemas.openxmlformats.org/officeDocument/2006/relationships/image" Target="../media/image-2-4.png"/><Relationship Id="rId5" Type="http://schemas.openxmlformats.org/officeDocument/2006/relationships/slideLayout" Target="../slideLayouts/slideLayout1.xml"/><Relationship Id="rId6"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image" Target="../media/image-3-1.png"/><Relationship Id="rId2" Type="http://schemas.openxmlformats.org/officeDocument/2006/relationships/image" Target="../media/image-3-2.png"/><Relationship Id="rId3" Type="http://schemas.openxmlformats.org/officeDocument/2006/relationships/image" Target="../media/image-3-3.png"/><Relationship Id="rId4" Type="http://schemas.openxmlformats.org/officeDocument/2006/relationships/image" Target="../media/image-3-4.png"/><Relationship Id="rId5" Type="http://schemas.openxmlformats.org/officeDocument/2006/relationships/image" Target="../media/image-3-5.png"/><Relationship Id="rId6" Type="http://schemas.openxmlformats.org/officeDocument/2006/relationships/slideLayout" Target="../slideLayouts/slideLayout1.xml"/><Relationship Id="rId7"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image" Target="../media/image-4-1.png"/><Relationship Id="rId2" Type="http://schemas.openxmlformats.org/officeDocument/2006/relationships/slideLayout" Target="../slideLayouts/slideLayout1.xml"/><Relationship Id="rId3"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image" Target="../media/image-5-1.png"/><Relationship Id="rId2" Type="http://schemas.openxmlformats.org/officeDocument/2006/relationships/slideLayout" Target="../slideLayouts/slideLayout1.xml"/><Relationship Id="rId3"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image" Target="../media/image-6-1.png"/><Relationship Id="rId2" Type="http://schemas.openxmlformats.org/officeDocument/2006/relationships/image" Target="../media/image-6-2.png"/><Relationship Id="rId3" Type="http://schemas.openxmlformats.org/officeDocument/2006/relationships/image" Target="../media/image-6-3.png"/><Relationship Id="rId4" Type="http://schemas.openxmlformats.org/officeDocument/2006/relationships/image" Target="../media/image-6-4.png"/><Relationship Id="rId5" Type="http://schemas.openxmlformats.org/officeDocument/2006/relationships/image" Target="../media/image-6-5.png"/><Relationship Id="rId6" Type="http://schemas.openxmlformats.org/officeDocument/2006/relationships/slideLayout" Target="../slideLayouts/slideLayout1.xml"/><Relationship Id="rId7"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image" Target="../media/image-7-1.png"/><Relationship Id="rId2" Type="http://schemas.openxmlformats.org/officeDocument/2006/relationships/image" Target="../media/image-7-2.png"/><Relationship Id="rId3" Type="http://schemas.openxmlformats.org/officeDocument/2006/relationships/image" Target="../media/image-7-3.png"/><Relationship Id="rId4" Type="http://schemas.openxmlformats.org/officeDocument/2006/relationships/image" Target="../media/image-7-4.png"/><Relationship Id="rId5" Type="http://schemas.openxmlformats.org/officeDocument/2006/relationships/slideLayout" Target="../slideLayouts/slideLayout1.xml"/><Relationship Id="rId6"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image" Target="../media/image-8-1.png"/><Relationship Id="rId2" Type="http://schemas.openxmlformats.org/officeDocument/2006/relationships/slideLayout" Target="../slideLayouts/slideLayout1.xml"/><Relationship Id="rId3"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image" Target="../media/image-9-1.png"/><Relationship Id="rId2" Type="http://schemas.openxmlformats.org/officeDocument/2006/relationships/image" Target="../media/image-9-2.png"/><Relationship Id="rId3" Type="http://schemas.openxmlformats.org/officeDocument/2006/relationships/image" Target="../media/image-9-3.png"/><Relationship Id="rId4" Type="http://schemas.openxmlformats.org/officeDocument/2006/relationships/image" Target="../media/image-9-4.png"/><Relationship Id="rId5" Type="http://schemas.openxmlformats.org/officeDocument/2006/relationships/image" Target="../media/image-9-5.png"/><Relationship Id="rId6" Type="http://schemas.openxmlformats.org/officeDocument/2006/relationships/image" Target="../media/image-9-6.png"/><Relationship Id="rId7" Type="http://schemas.openxmlformats.org/officeDocument/2006/relationships/image" Target="../media/image-9-7.png"/><Relationship Id="rId8" Type="http://schemas.openxmlformats.org/officeDocument/2006/relationships/slideLayout" Target="../slideLayouts/slideLayout1.xml"/><Relationship Id="rId9"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Shape 0"/>
          <p:cNvSpPr/>
          <p:nvPr/>
        </p:nvSpPr>
        <p:spPr>
          <a:xfrm>
            <a:off x="6858000" y="285750"/>
            <a:ext cx="2000250" cy="2000250"/>
          </a:xfrm>
          <a:prstGeom prst="rect">
            <a:avLst/>
          </a:prstGeom>
          <a:solidFill>
            <a:srgbClr val="FFFFFF"/>
          </a:solidFill>
          <a:ln/>
        </p:spPr>
      </p:sp>
      <p:pic>
        <p:nvPicPr>
          <p:cNvPr id="4" name="Image 1" descr="preencoded.png">    </p:cNvPr>
          <p:cNvPicPr>
            <a:picLocks noChangeAspect="1"/>
          </p:cNvPicPr>
          <p:nvPr/>
        </p:nvPicPr>
        <p:blipFill>
          <a:blip r:embed="rId2"/>
          <a:stretch>
            <a:fillRect/>
          </a:stretch>
        </p:blipFill>
        <p:spPr>
          <a:xfrm>
            <a:off x="7429500" y="657225"/>
            <a:ext cx="857250" cy="857250"/>
          </a:xfrm>
          <a:prstGeom prst="rect">
            <a:avLst/>
          </a:prstGeom>
        </p:spPr>
      </p:pic>
      <p:sp>
        <p:nvSpPr>
          <p:cNvPr id="5" name="Text 1"/>
          <p:cNvSpPr/>
          <p:nvPr/>
        </p:nvSpPr>
        <p:spPr>
          <a:xfrm>
            <a:off x="7572375" y="1657350"/>
            <a:ext cx="571500" cy="200025"/>
          </a:xfrm>
          <a:prstGeom prst="rect">
            <a:avLst/>
          </a:prstGeom>
          <a:noFill/>
          <a:ln/>
        </p:spPr>
        <p:txBody>
          <a:bodyPr wrap="none" lIns="0" tIns="0" rIns="0" bIns="0" rtlCol="0" anchor="t">
            <a:spAutoFit/>
          </a:bodyPr>
          <a:lstStyle/>
          <a:p>
            <a:pPr algn="ctr" indent="0" marL="0">
              <a:lnSpc>
                <a:spcPts val="1600"/>
              </a:lnSpc>
              <a:buNone/>
            </a:pPr>
            <a:r>
              <a:rPr lang="en-US" sz="987" b="1" dirty="0">
                <a:solidFill>
                  <a:srgbClr val="2D3748"/>
                </a:solidFill>
              </a:rPr>
              <a:t>丝路材料</a:t>
            </a:r>
            <a:endParaRPr lang="en-US" sz="987" dirty="0"/>
          </a:p>
        </p:txBody>
      </p:sp>
      <p:sp>
        <p:nvSpPr>
          <p:cNvPr id="6" name="Text 2"/>
          <p:cNvSpPr/>
          <p:nvPr/>
        </p:nvSpPr>
        <p:spPr>
          <a:xfrm>
            <a:off x="7515225" y="1964531"/>
            <a:ext cx="685800" cy="164306"/>
          </a:xfrm>
          <a:prstGeom prst="rect">
            <a:avLst/>
          </a:prstGeom>
          <a:noFill/>
          <a:ln/>
        </p:spPr>
        <p:txBody>
          <a:bodyPr wrap="none" lIns="0" tIns="0" rIns="0" bIns="0" rtlCol="0" anchor="t">
            <a:spAutoFit/>
          </a:bodyPr>
          <a:lstStyle/>
          <a:p>
            <a:pPr algn="ctr" indent="0" marL="0">
              <a:lnSpc>
                <a:spcPts val="1100"/>
              </a:lnSpc>
              <a:buNone/>
            </a:pPr>
            <a:r>
              <a:rPr lang="en-US" sz="784" b="1" dirty="0">
                <a:solidFill>
                  <a:srgbClr val="ED8936"/>
                </a:solidFill>
              </a:rPr>
              <a:t>驱动未来产业</a:t>
            </a:r>
            <a:endParaRPr lang="en-US" sz="784" dirty="0"/>
          </a:p>
        </p:txBody>
      </p:sp>
      <p:sp>
        <p:nvSpPr>
          <p:cNvPr id="7" name="Text 3"/>
          <p:cNvSpPr/>
          <p:nvPr/>
        </p:nvSpPr>
        <p:spPr>
          <a:xfrm>
            <a:off x="3914775" y="1723792"/>
            <a:ext cx="2028825" cy="617209"/>
          </a:xfrm>
          <a:prstGeom prst="rect">
            <a:avLst/>
          </a:prstGeom>
          <a:noFill/>
          <a:ln/>
        </p:spPr>
        <p:txBody>
          <a:bodyPr wrap="none" lIns="0" tIns="0" rIns="0" bIns="0" rtlCol="0" anchor="t">
            <a:spAutoFit/>
          </a:bodyPr>
          <a:lstStyle/>
          <a:p>
            <a:pPr algn="l" indent="0" marL="0">
              <a:lnSpc>
                <a:spcPts val="4900"/>
              </a:lnSpc>
              <a:buNone/>
            </a:pPr>
            <a:r>
              <a:rPr lang="en-US" sz="3731" b="1" spc="-1" kern="0" dirty="0">
                <a:solidFill>
                  <a:srgbClr val="FFFFFF"/>
                </a:solidFill>
              </a:rPr>
              <a:t>丝路材料</a:t>
            </a:r>
            <a:endParaRPr lang="en-US" sz="3731" dirty="0"/>
          </a:p>
        </p:txBody>
      </p:sp>
      <p:sp>
        <p:nvSpPr>
          <p:cNvPr id="8" name="Text 4"/>
          <p:cNvSpPr/>
          <p:nvPr/>
        </p:nvSpPr>
        <p:spPr>
          <a:xfrm>
            <a:off x="3914775" y="2555314"/>
            <a:ext cx="2028825" cy="300038"/>
          </a:xfrm>
          <a:prstGeom prst="rect">
            <a:avLst/>
          </a:prstGeom>
          <a:noFill/>
          <a:ln/>
        </p:spPr>
        <p:txBody>
          <a:bodyPr wrap="none" lIns="0" tIns="0" rIns="0" bIns="0" rtlCol="0" anchor="t">
            <a:spAutoFit/>
          </a:bodyPr>
          <a:lstStyle/>
          <a:p>
            <a:pPr algn="l" indent="0" marL="0">
              <a:lnSpc>
                <a:spcPts val="2400"/>
              </a:lnSpc>
              <a:buNone/>
            </a:pPr>
            <a:r>
              <a:rPr lang="en-US" sz="1486" dirty="0">
                <a:solidFill>
                  <a:srgbClr val="E2E8F0"/>
                </a:solidFill>
              </a:rPr>
              <a:t>连接亚洲与中东和非洲</a:t>
            </a:r>
            <a:endParaRPr lang="en-US" sz="1486" dirty="0"/>
          </a:p>
        </p:txBody>
      </p:sp>
      <p:sp>
        <p:nvSpPr>
          <p:cNvPr id="9" name="Text 5"/>
          <p:cNvSpPr/>
          <p:nvPr/>
        </p:nvSpPr>
        <p:spPr>
          <a:xfrm>
            <a:off x="3914775" y="3212539"/>
            <a:ext cx="2028825" cy="207169"/>
          </a:xfrm>
          <a:prstGeom prst="rect">
            <a:avLst/>
          </a:prstGeom>
          <a:noFill/>
          <a:ln/>
        </p:spPr>
        <p:txBody>
          <a:bodyPr wrap="none" lIns="0" tIns="0" rIns="0" bIns="0" rtlCol="0" anchor="t">
            <a:spAutoFit/>
          </a:bodyPr>
          <a:lstStyle/>
          <a:p>
            <a:pPr algn="l" indent="0" marL="0">
              <a:lnSpc>
                <a:spcPts val="1400"/>
              </a:lnSpc>
              <a:buNone/>
            </a:pPr>
            <a:r>
              <a:rPr lang="en-US" sz="987" b="1" spc="2" kern="0" dirty="0">
                <a:solidFill>
                  <a:srgbClr val="ED8936"/>
                </a:solidFill>
              </a:rPr>
              <a:t>阿联酋 • 香港 • 上海</a:t>
            </a:r>
            <a:endParaRPr lang="en-US" sz="987"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p:nvPr/>
        </p:nvSpPr>
        <p:spPr>
          <a:xfrm>
            <a:off x="571500" y="428625"/>
            <a:ext cx="8001000" cy="164306"/>
          </a:xfrm>
          <a:prstGeom prst="rect">
            <a:avLst/>
          </a:prstGeom>
          <a:noFill/>
          <a:ln/>
        </p:spPr>
        <p:txBody>
          <a:bodyPr wrap="none" lIns="0" tIns="0" rIns="0" bIns="0" rtlCol="0" anchor="t">
            <a:spAutoFit/>
          </a:bodyPr>
          <a:lstStyle/>
          <a:p>
            <a:pPr algn="l" indent="0" marL="0">
              <a:lnSpc>
                <a:spcPts val="1100"/>
              </a:lnSpc>
              <a:buNone/>
            </a:pPr>
            <a:r>
              <a:rPr lang="en-US" sz="784" b="1" dirty="0">
                <a:solidFill>
                  <a:srgbClr val="ED8936"/>
                </a:solidFill>
              </a:rPr>
              <a:t>让我们联系</a:t>
            </a:r>
            <a:endParaRPr lang="en-US" sz="784" dirty="0"/>
          </a:p>
        </p:txBody>
      </p:sp>
      <p:sp>
        <p:nvSpPr>
          <p:cNvPr id="4" name="Text 1"/>
          <p:cNvSpPr/>
          <p:nvPr/>
        </p:nvSpPr>
        <p:spPr>
          <a:xfrm>
            <a:off x="571500" y="700088"/>
            <a:ext cx="8001000" cy="445759"/>
          </a:xfrm>
          <a:prstGeom prst="rect">
            <a:avLst/>
          </a:prstGeom>
          <a:noFill/>
          <a:ln/>
        </p:spPr>
        <p:txBody>
          <a:bodyPr wrap="none" lIns="0" tIns="0" rIns="0" bIns="0" rtlCol="0" anchor="t">
            <a:spAutoFit/>
          </a:bodyPr>
          <a:lstStyle/>
          <a:p>
            <a:pPr algn="l" indent="0" marL="0">
              <a:lnSpc>
                <a:spcPts val="3500"/>
              </a:lnSpc>
              <a:buNone/>
            </a:pPr>
            <a:r>
              <a:rPr lang="en-US" sz="2436" b="1" dirty="0">
                <a:solidFill>
                  <a:srgbClr val="FFFFFF"/>
                </a:solidFill>
              </a:rPr>
              <a:t>与我们合作，驱动您的未来</a:t>
            </a:r>
            <a:endParaRPr lang="en-US" sz="2436" dirty="0"/>
          </a:p>
        </p:txBody>
      </p:sp>
      <p:sp>
        <p:nvSpPr>
          <p:cNvPr id="5" name="Text 2"/>
          <p:cNvSpPr/>
          <p:nvPr/>
        </p:nvSpPr>
        <p:spPr>
          <a:xfrm>
            <a:off x="571500" y="1503034"/>
            <a:ext cx="4357688" cy="250031"/>
          </a:xfrm>
          <a:prstGeom prst="rect">
            <a:avLst/>
          </a:prstGeom>
          <a:noFill/>
          <a:ln/>
        </p:spPr>
        <p:txBody>
          <a:bodyPr wrap="none" lIns="0" tIns="0" rIns="0" bIns="0" rtlCol="0" anchor="t">
            <a:spAutoFit/>
          </a:bodyPr>
          <a:lstStyle/>
          <a:p>
            <a:pPr algn="l" indent="0" marL="0">
              <a:lnSpc>
                <a:spcPts val="1600"/>
              </a:lnSpc>
              <a:buNone/>
            </a:pPr>
            <a:r>
              <a:rPr lang="en-US" sz="1193" b="1" dirty="0">
                <a:solidFill>
                  <a:srgbClr val="FFFFFF"/>
                </a:solidFill>
              </a:rPr>
              <a:t>后续步骤</a:t>
            </a:r>
            <a:endParaRPr lang="en-US" sz="1193" dirty="0"/>
          </a:p>
        </p:txBody>
      </p:sp>
      <p:sp>
        <p:nvSpPr>
          <p:cNvPr id="6" name="Text 3"/>
          <p:cNvSpPr/>
          <p:nvPr/>
        </p:nvSpPr>
        <p:spPr>
          <a:xfrm>
            <a:off x="571500" y="1967378"/>
            <a:ext cx="357188" cy="257175"/>
          </a:xfrm>
          <a:prstGeom prst="rect">
            <a:avLst/>
          </a:prstGeom>
          <a:noFill/>
          <a:ln/>
        </p:spPr>
        <p:txBody>
          <a:bodyPr wrap="none" lIns="0" tIns="0" rIns="0" bIns="0" rtlCol="0" anchor="t">
            <a:spAutoFit/>
          </a:bodyPr>
          <a:lstStyle/>
          <a:p>
            <a:pPr algn="l" indent="0" marL="0">
              <a:lnSpc>
                <a:spcPts val="2000"/>
              </a:lnSpc>
              <a:buNone/>
            </a:pPr>
            <a:r>
              <a:rPr lang="en-US" sz="1808" b="1" dirty="0">
                <a:solidFill>
                  <a:srgbClr val="ED8936"/>
                </a:solidFill>
              </a:rPr>
              <a:t>01</a:t>
            </a:r>
            <a:endParaRPr lang="en-US" sz="1808" dirty="0"/>
          </a:p>
        </p:txBody>
      </p:sp>
      <p:sp>
        <p:nvSpPr>
          <p:cNvPr id="7" name="Text 4"/>
          <p:cNvSpPr/>
          <p:nvPr/>
        </p:nvSpPr>
        <p:spPr>
          <a:xfrm>
            <a:off x="1071563" y="1967378"/>
            <a:ext cx="3857625" cy="207169"/>
          </a:xfrm>
          <a:prstGeom prst="rect">
            <a:avLst/>
          </a:prstGeom>
          <a:noFill/>
          <a:ln/>
        </p:spPr>
        <p:txBody>
          <a:bodyPr wrap="none" lIns="0" tIns="0" rIns="0" bIns="0" rtlCol="0" anchor="t">
            <a:spAutoFit/>
          </a:bodyPr>
          <a:lstStyle/>
          <a:p>
            <a:pPr algn="l" indent="0" marL="0">
              <a:lnSpc>
                <a:spcPts val="1400"/>
              </a:lnSpc>
              <a:buNone/>
            </a:pPr>
            <a:r>
              <a:rPr lang="en-US" sz="987" b="1" dirty="0">
                <a:solidFill>
                  <a:srgbClr val="FFFFFF"/>
                </a:solidFill>
              </a:rPr>
              <a:t>分享需求</a:t>
            </a:r>
            <a:endParaRPr lang="en-US" sz="987" dirty="0"/>
          </a:p>
        </p:txBody>
      </p:sp>
      <p:sp>
        <p:nvSpPr>
          <p:cNvPr id="8" name="Text 5"/>
          <p:cNvSpPr/>
          <p:nvPr/>
        </p:nvSpPr>
        <p:spPr>
          <a:xfrm>
            <a:off x="1071563" y="2231696"/>
            <a:ext cx="3857625" cy="150019"/>
          </a:xfrm>
          <a:prstGeom prst="rect">
            <a:avLst/>
          </a:prstGeom>
          <a:noFill/>
          <a:ln/>
        </p:spPr>
        <p:txBody>
          <a:bodyPr wrap="none" lIns="0" tIns="0" rIns="0" bIns="0" rtlCol="0" anchor="t">
            <a:spAutoFit/>
          </a:bodyPr>
          <a:lstStyle/>
          <a:p>
            <a:pPr algn="l" indent="0" marL="0">
              <a:lnSpc>
                <a:spcPts val="1200"/>
              </a:lnSpc>
              <a:buNone/>
            </a:pPr>
            <a:r>
              <a:rPr lang="en-US" sz="727" dirty="0">
                <a:solidFill>
                  <a:srgbClr val="E2E8F0"/>
                </a:solidFill>
              </a:rPr>
              <a:t>通过电子邮件或电话与我们联系，告知您的项目需求。</a:t>
            </a:r>
            <a:endParaRPr lang="en-US" sz="727" dirty="0"/>
          </a:p>
        </p:txBody>
      </p:sp>
      <p:sp>
        <p:nvSpPr>
          <p:cNvPr id="9" name="Text 6"/>
          <p:cNvSpPr/>
          <p:nvPr/>
        </p:nvSpPr>
        <p:spPr>
          <a:xfrm>
            <a:off x="571500" y="2560309"/>
            <a:ext cx="357188" cy="257175"/>
          </a:xfrm>
          <a:prstGeom prst="rect">
            <a:avLst/>
          </a:prstGeom>
          <a:noFill/>
          <a:ln/>
        </p:spPr>
        <p:txBody>
          <a:bodyPr wrap="none" lIns="0" tIns="0" rIns="0" bIns="0" rtlCol="0" anchor="t">
            <a:spAutoFit/>
          </a:bodyPr>
          <a:lstStyle/>
          <a:p>
            <a:pPr algn="l" indent="0" marL="0">
              <a:lnSpc>
                <a:spcPts val="2000"/>
              </a:lnSpc>
              <a:buNone/>
            </a:pPr>
            <a:r>
              <a:rPr lang="en-US" sz="1808" b="1" dirty="0">
                <a:solidFill>
                  <a:srgbClr val="ED8936"/>
                </a:solidFill>
              </a:rPr>
              <a:t>02</a:t>
            </a:r>
            <a:endParaRPr lang="en-US" sz="1808" dirty="0"/>
          </a:p>
        </p:txBody>
      </p:sp>
      <p:sp>
        <p:nvSpPr>
          <p:cNvPr id="10" name="Text 7"/>
          <p:cNvSpPr/>
          <p:nvPr/>
        </p:nvSpPr>
        <p:spPr>
          <a:xfrm>
            <a:off x="1071563" y="2560309"/>
            <a:ext cx="3857625" cy="207169"/>
          </a:xfrm>
          <a:prstGeom prst="rect">
            <a:avLst/>
          </a:prstGeom>
          <a:noFill/>
          <a:ln/>
        </p:spPr>
        <p:txBody>
          <a:bodyPr wrap="none" lIns="0" tIns="0" rIns="0" bIns="0" rtlCol="0" anchor="t">
            <a:spAutoFit/>
          </a:bodyPr>
          <a:lstStyle/>
          <a:p>
            <a:pPr algn="l" indent="0" marL="0">
              <a:lnSpc>
                <a:spcPts val="1400"/>
              </a:lnSpc>
              <a:buNone/>
            </a:pPr>
            <a:r>
              <a:rPr lang="en-US" sz="987" b="1" dirty="0">
                <a:solidFill>
                  <a:srgbClr val="FFFFFF"/>
                </a:solidFill>
              </a:rPr>
              <a:t>定制提案</a:t>
            </a:r>
            <a:endParaRPr lang="en-US" sz="987" dirty="0"/>
          </a:p>
        </p:txBody>
      </p:sp>
      <p:sp>
        <p:nvSpPr>
          <p:cNvPr id="11" name="Text 8"/>
          <p:cNvSpPr/>
          <p:nvPr/>
        </p:nvSpPr>
        <p:spPr>
          <a:xfrm>
            <a:off x="1071563" y="2824628"/>
            <a:ext cx="3857625" cy="150019"/>
          </a:xfrm>
          <a:prstGeom prst="rect">
            <a:avLst/>
          </a:prstGeom>
          <a:noFill/>
          <a:ln/>
        </p:spPr>
        <p:txBody>
          <a:bodyPr wrap="none" lIns="0" tIns="0" rIns="0" bIns="0" rtlCol="0" anchor="t">
            <a:spAutoFit/>
          </a:bodyPr>
          <a:lstStyle/>
          <a:p>
            <a:pPr algn="l" indent="0" marL="0">
              <a:lnSpc>
                <a:spcPts val="1200"/>
              </a:lnSpc>
              <a:buNone/>
            </a:pPr>
            <a:r>
              <a:rPr lang="en-US" sz="727" dirty="0">
                <a:solidFill>
                  <a:srgbClr val="E2E8F0"/>
                </a:solidFill>
              </a:rPr>
              <a:t>在48小时内获得量身定制的解决方案。</a:t>
            </a:r>
            <a:endParaRPr lang="en-US" sz="727" dirty="0"/>
          </a:p>
        </p:txBody>
      </p:sp>
      <p:sp>
        <p:nvSpPr>
          <p:cNvPr id="12" name="Text 9"/>
          <p:cNvSpPr/>
          <p:nvPr/>
        </p:nvSpPr>
        <p:spPr>
          <a:xfrm>
            <a:off x="571500" y="3153240"/>
            <a:ext cx="357188" cy="257175"/>
          </a:xfrm>
          <a:prstGeom prst="rect">
            <a:avLst/>
          </a:prstGeom>
          <a:noFill/>
          <a:ln/>
        </p:spPr>
        <p:txBody>
          <a:bodyPr wrap="none" lIns="0" tIns="0" rIns="0" bIns="0" rtlCol="0" anchor="t">
            <a:spAutoFit/>
          </a:bodyPr>
          <a:lstStyle/>
          <a:p>
            <a:pPr algn="l" indent="0" marL="0">
              <a:lnSpc>
                <a:spcPts val="2000"/>
              </a:lnSpc>
              <a:buNone/>
            </a:pPr>
            <a:r>
              <a:rPr lang="en-US" sz="1808" b="1" dirty="0">
                <a:solidFill>
                  <a:srgbClr val="ED8936"/>
                </a:solidFill>
              </a:rPr>
              <a:t>03</a:t>
            </a:r>
            <a:endParaRPr lang="en-US" sz="1808" dirty="0"/>
          </a:p>
        </p:txBody>
      </p:sp>
      <p:sp>
        <p:nvSpPr>
          <p:cNvPr id="13" name="Text 10"/>
          <p:cNvSpPr/>
          <p:nvPr/>
        </p:nvSpPr>
        <p:spPr>
          <a:xfrm>
            <a:off x="1071563" y="3153240"/>
            <a:ext cx="3857625" cy="207169"/>
          </a:xfrm>
          <a:prstGeom prst="rect">
            <a:avLst/>
          </a:prstGeom>
          <a:noFill/>
          <a:ln/>
        </p:spPr>
        <p:txBody>
          <a:bodyPr wrap="none" lIns="0" tIns="0" rIns="0" bIns="0" rtlCol="0" anchor="t">
            <a:spAutoFit/>
          </a:bodyPr>
          <a:lstStyle/>
          <a:p>
            <a:pPr algn="l" indent="0" marL="0">
              <a:lnSpc>
                <a:spcPts val="1400"/>
              </a:lnSpc>
              <a:buNone/>
            </a:pPr>
            <a:r>
              <a:rPr lang="en-US" sz="987" b="1" dirty="0">
                <a:solidFill>
                  <a:srgbClr val="FFFFFF"/>
                </a:solidFill>
              </a:rPr>
              <a:t>技术审查</a:t>
            </a:r>
            <a:endParaRPr lang="en-US" sz="987" dirty="0"/>
          </a:p>
        </p:txBody>
      </p:sp>
      <p:sp>
        <p:nvSpPr>
          <p:cNvPr id="14" name="Text 11"/>
          <p:cNvSpPr/>
          <p:nvPr/>
        </p:nvSpPr>
        <p:spPr>
          <a:xfrm>
            <a:off x="1071563" y="3417559"/>
            <a:ext cx="3857625" cy="150019"/>
          </a:xfrm>
          <a:prstGeom prst="rect">
            <a:avLst/>
          </a:prstGeom>
          <a:noFill/>
          <a:ln/>
        </p:spPr>
        <p:txBody>
          <a:bodyPr wrap="none" lIns="0" tIns="0" rIns="0" bIns="0" rtlCol="0" anchor="t">
            <a:spAutoFit/>
          </a:bodyPr>
          <a:lstStyle/>
          <a:p>
            <a:pPr algn="l" indent="0" marL="0">
              <a:lnSpc>
                <a:spcPts val="1200"/>
              </a:lnSpc>
              <a:buNone/>
            </a:pPr>
            <a:r>
              <a:rPr lang="en-US" sz="727" dirty="0">
                <a:solidFill>
                  <a:srgbClr val="E2E8F0"/>
                </a:solidFill>
              </a:rPr>
              <a:t>与我们的专家一起审查规格和定价。</a:t>
            </a:r>
            <a:endParaRPr lang="en-US" sz="727" dirty="0"/>
          </a:p>
        </p:txBody>
      </p:sp>
      <p:sp>
        <p:nvSpPr>
          <p:cNvPr id="15" name="Text 12"/>
          <p:cNvSpPr/>
          <p:nvPr/>
        </p:nvSpPr>
        <p:spPr>
          <a:xfrm>
            <a:off x="571500" y="3746171"/>
            <a:ext cx="357188" cy="257175"/>
          </a:xfrm>
          <a:prstGeom prst="rect">
            <a:avLst/>
          </a:prstGeom>
          <a:noFill/>
          <a:ln/>
        </p:spPr>
        <p:txBody>
          <a:bodyPr wrap="none" lIns="0" tIns="0" rIns="0" bIns="0" rtlCol="0" anchor="t">
            <a:spAutoFit/>
          </a:bodyPr>
          <a:lstStyle/>
          <a:p>
            <a:pPr algn="l" indent="0" marL="0">
              <a:lnSpc>
                <a:spcPts val="2000"/>
              </a:lnSpc>
              <a:buNone/>
            </a:pPr>
            <a:r>
              <a:rPr lang="en-US" sz="1808" b="1" dirty="0">
                <a:solidFill>
                  <a:srgbClr val="ED8936"/>
                </a:solidFill>
              </a:rPr>
              <a:t>04</a:t>
            </a:r>
            <a:endParaRPr lang="en-US" sz="1808" dirty="0"/>
          </a:p>
        </p:txBody>
      </p:sp>
      <p:sp>
        <p:nvSpPr>
          <p:cNvPr id="16" name="Text 13"/>
          <p:cNvSpPr/>
          <p:nvPr/>
        </p:nvSpPr>
        <p:spPr>
          <a:xfrm>
            <a:off x="1071563" y="3746171"/>
            <a:ext cx="3857625" cy="207169"/>
          </a:xfrm>
          <a:prstGeom prst="rect">
            <a:avLst/>
          </a:prstGeom>
          <a:noFill/>
          <a:ln/>
        </p:spPr>
        <p:txBody>
          <a:bodyPr wrap="none" lIns="0" tIns="0" rIns="0" bIns="0" rtlCol="0" anchor="t">
            <a:spAutoFit/>
          </a:bodyPr>
          <a:lstStyle/>
          <a:p>
            <a:pPr algn="l" indent="0" marL="0">
              <a:lnSpc>
                <a:spcPts val="1400"/>
              </a:lnSpc>
              <a:buNone/>
            </a:pPr>
            <a:r>
              <a:rPr lang="en-US" sz="987" b="1" dirty="0">
                <a:solidFill>
                  <a:srgbClr val="FFFFFF"/>
                </a:solidFill>
              </a:rPr>
              <a:t>合作伙伴关系</a:t>
            </a:r>
            <a:endParaRPr lang="en-US" sz="987" dirty="0"/>
          </a:p>
        </p:txBody>
      </p:sp>
      <p:sp>
        <p:nvSpPr>
          <p:cNvPr id="17" name="Text 14"/>
          <p:cNvSpPr/>
          <p:nvPr/>
        </p:nvSpPr>
        <p:spPr>
          <a:xfrm>
            <a:off x="1071563" y="4010490"/>
            <a:ext cx="3857625" cy="150019"/>
          </a:xfrm>
          <a:prstGeom prst="rect">
            <a:avLst/>
          </a:prstGeom>
          <a:noFill/>
          <a:ln/>
        </p:spPr>
        <p:txBody>
          <a:bodyPr wrap="none" lIns="0" tIns="0" rIns="0" bIns="0" rtlCol="0" anchor="t">
            <a:spAutoFit/>
          </a:bodyPr>
          <a:lstStyle/>
          <a:p>
            <a:pPr algn="l" indent="0" marL="0">
              <a:lnSpc>
                <a:spcPts val="1200"/>
              </a:lnSpc>
              <a:buNone/>
            </a:pPr>
            <a:r>
              <a:rPr lang="en-US" sz="727" dirty="0">
                <a:solidFill>
                  <a:srgbClr val="E2E8F0"/>
                </a:solidFill>
              </a:rPr>
              <a:t>开始无缝交付和持续支持。</a:t>
            </a:r>
            <a:endParaRPr lang="en-US" sz="727" dirty="0"/>
          </a:p>
        </p:txBody>
      </p:sp>
      <p:sp>
        <p:nvSpPr>
          <p:cNvPr id="18" name="Text 15"/>
          <p:cNvSpPr/>
          <p:nvPr/>
        </p:nvSpPr>
        <p:spPr>
          <a:xfrm>
            <a:off x="5357813" y="1503034"/>
            <a:ext cx="3214688" cy="250031"/>
          </a:xfrm>
          <a:prstGeom prst="rect">
            <a:avLst/>
          </a:prstGeom>
          <a:noFill/>
          <a:ln/>
        </p:spPr>
        <p:txBody>
          <a:bodyPr wrap="none" lIns="0" tIns="0" rIns="0" bIns="0" rtlCol="0" anchor="t">
            <a:spAutoFit/>
          </a:bodyPr>
          <a:lstStyle/>
          <a:p>
            <a:pPr algn="l" indent="0" marL="0">
              <a:lnSpc>
                <a:spcPts val="1600"/>
              </a:lnSpc>
              <a:buNone/>
            </a:pPr>
            <a:r>
              <a:rPr lang="en-US" sz="1193" b="1" dirty="0">
                <a:solidFill>
                  <a:srgbClr val="FFFFFF"/>
                </a:solidFill>
              </a:rPr>
              <a:t>立即开始</a:t>
            </a:r>
            <a:endParaRPr lang="en-US" sz="1193" dirty="0"/>
          </a:p>
        </p:txBody>
      </p:sp>
      <p:sp>
        <p:nvSpPr>
          <p:cNvPr id="19" name="Shape 16"/>
          <p:cNvSpPr/>
          <p:nvPr/>
        </p:nvSpPr>
        <p:spPr>
          <a:xfrm>
            <a:off x="5357813" y="1967378"/>
            <a:ext cx="3214688" cy="544711"/>
          </a:xfrm>
          <a:prstGeom prst="rect">
            <a:avLst/>
          </a:prstGeom>
          <a:solidFill>
            <a:srgbClr val="1A202C"/>
          </a:solidFill>
          <a:ln/>
        </p:spPr>
      </p:sp>
      <p:sp>
        <p:nvSpPr>
          <p:cNvPr id="20" name="Shape 17"/>
          <p:cNvSpPr/>
          <p:nvPr/>
        </p:nvSpPr>
        <p:spPr>
          <a:xfrm>
            <a:off x="5357813" y="1967378"/>
            <a:ext cx="28575" cy="544711"/>
          </a:xfrm>
          <a:prstGeom prst="rect">
            <a:avLst/>
          </a:prstGeom>
          <a:solidFill>
            <a:srgbClr val="ED8936"/>
          </a:solidFill>
          <a:ln/>
        </p:spPr>
      </p:sp>
      <p:sp>
        <p:nvSpPr>
          <p:cNvPr id="21" name="Text 18"/>
          <p:cNvSpPr/>
          <p:nvPr/>
        </p:nvSpPr>
        <p:spPr>
          <a:xfrm>
            <a:off x="5536406" y="2110253"/>
            <a:ext cx="2857500" cy="144661"/>
          </a:xfrm>
          <a:prstGeom prst="rect">
            <a:avLst/>
          </a:prstGeom>
          <a:noFill/>
          <a:ln/>
        </p:spPr>
        <p:txBody>
          <a:bodyPr wrap="none" lIns="0" tIns="0" rIns="0" bIns="0" rtlCol="0" anchor="t">
            <a:spAutoFit/>
          </a:bodyPr>
          <a:lstStyle/>
          <a:p>
            <a:pPr algn="l" indent="0" marL="0">
              <a:lnSpc>
                <a:spcPts val="900"/>
              </a:lnSpc>
              <a:buNone/>
            </a:pPr>
            <a:r>
              <a:rPr lang="en-US" sz="683" b="1" dirty="0">
                <a:solidFill>
                  <a:srgbClr val="ED8936"/>
                </a:solidFill>
              </a:rPr>
              <a:t>网站</a:t>
            </a:r>
            <a:endParaRPr lang="en-US" sz="683" dirty="0"/>
          </a:p>
        </p:txBody>
      </p:sp>
      <p:sp>
        <p:nvSpPr>
          <p:cNvPr id="22" name="Text 19"/>
          <p:cNvSpPr/>
          <p:nvPr/>
        </p:nvSpPr>
        <p:spPr>
          <a:xfrm>
            <a:off x="5536406" y="2312064"/>
            <a:ext cx="2857500" cy="200025"/>
          </a:xfrm>
          <a:prstGeom prst="rect">
            <a:avLst/>
          </a:prstGeom>
          <a:noFill/>
          <a:ln/>
        </p:spPr>
        <p:txBody>
          <a:bodyPr wrap="none" lIns="0" tIns="0" rIns="0" bIns="0" rtlCol="0" anchor="t">
            <a:spAutoFit/>
          </a:bodyPr>
          <a:lstStyle/>
          <a:p>
            <a:pPr algn="l" indent="0" marL="0">
              <a:lnSpc>
                <a:spcPts val="1600"/>
              </a:lnSpc>
              <a:buNone/>
            </a:pPr>
            <a:r>
              <a:rPr lang="en-US" sz="987" b="1" dirty="0">
                <a:solidFill>
                  <a:srgbClr val="FFFFFF"/>
                </a:solidFill>
              </a:rPr>
              <a:t>www.silkroutematerials.com</a:t>
            </a:r>
            <a:endParaRPr lang="en-US" sz="987" dirty="0"/>
          </a:p>
        </p:txBody>
      </p:sp>
      <p:sp>
        <p:nvSpPr>
          <p:cNvPr id="23" name="Shape 20"/>
          <p:cNvSpPr/>
          <p:nvPr/>
        </p:nvSpPr>
        <p:spPr>
          <a:xfrm>
            <a:off x="5357813" y="2619245"/>
            <a:ext cx="3214688" cy="544711"/>
          </a:xfrm>
          <a:prstGeom prst="rect">
            <a:avLst/>
          </a:prstGeom>
          <a:solidFill>
            <a:srgbClr val="1A202C"/>
          </a:solidFill>
          <a:ln/>
        </p:spPr>
      </p:sp>
      <p:sp>
        <p:nvSpPr>
          <p:cNvPr id="24" name="Shape 21"/>
          <p:cNvSpPr/>
          <p:nvPr/>
        </p:nvSpPr>
        <p:spPr>
          <a:xfrm>
            <a:off x="5357813" y="2619245"/>
            <a:ext cx="28575" cy="544711"/>
          </a:xfrm>
          <a:prstGeom prst="rect">
            <a:avLst/>
          </a:prstGeom>
          <a:solidFill>
            <a:srgbClr val="ED8936"/>
          </a:solidFill>
          <a:ln/>
        </p:spPr>
      </p:sp>
      <p:sp>
        <p:nvSpPr>
          <p:cNvPr id="25" name="Text 22"/>
          <p:cNvSpPr/>
          <p:nvPr/>
        </p:nvSpPr>
        <p:spPr>
          <a:xfrm>
            <a:off x="5536406" y="2762120"/>
            <a:ext cx="2857500" cy="144661"/>
          </a:xfrm>
          <a:prstGeom prst="rect">
            <a:avLst/>
          </a:prstGeom>
          <a:noFill/>
          <a:ln/>
        </p:spPr>
        <p:txBody>
          <a:bodyPr wrap="none" lIns="0" tIns="0" rIns="0" bIns="0" rtlCol="0" anchor="t">
            <a:spAutoFit/>
          </a:bodyPr>
          <a:lstStyle/>
          <a:p>
            <a:pPr algn="l" indent="0" marL="0">
              <a:lnSpc>
                <a:spcPts val="900"/>
              </a:lnSpc>
              <a:buNone/>
            </a:pPr>
            <a:r>
              <a:rPr lang="en-US" sz="683" b="1" dirty="0">
                <a:solidFill>
                  <a:srgbClr val="ED8936"/>
                </a:solidFill>
              </a:rPr>
              <a:t>电子邮件</a:t>
            </a:r>
            <a:endParaRPr lang="en-US" sz="683" dirty="0"/>
          </a:p>
        </p:txBody>
      </p:sp>
      <p:sp>
        <p:nvSpPr>
          <p:cNvPr id="26" name="Text 23"/>
          <p:cNvSpPr/>
          <p:nvPr/>
        </p:nvSpPr>
        <p:spPr>
          <a:xfrm>
            <a:off x="5536406" y="2963931"/>
            <a:ext cx="2857500" cy="200025"/>
          </a:xfrm>
          <a:prstGeom prst="rect">
            <a:avLst/>
          </a:prstGeom>
          <a:noFill/>
          <a:ln/>
        </p:spPr>
        <p:txBody>
          <a:bodyPr wrap="none" lIns="0" tIns="0" rIns="0" bIns="0" rtlCol="0" anchor="t">
            <a:spAutoFit/>
          </a:bodyPr>
          <a:lstStyle/>
          <a:p>
            <a:pPr algn="l" indent="0" marL="0">
              <a:lnSpc>
                <a:spcPts val="1600"/>
              </a:lnSpc>
              <a:buNone/>
            </a:pPr>
            <a:r>
              <a:rPr lang="en-US" sz="987" b="1" dirty="0">
                <a:solidFill>
                  <a:srgbClr val="FFFFFF"/>
                </a:solidFill>
              </a:rPr>
              <a:t>info@silkroutematerials.com</a:t>
            </a:r>
            <a:endParaRPr lang="en-US" sz="987" dirty="0"/>
          </a:p>
        </p:txBody>
      </p:sp>
      <p:sp>
        <p:nvSpPr>
          <p:cNvPr id="27" name="Shape 24"/>
          <p:cNvSpPr/>
          <p:nvPr/>
        </p:nvSpPr>
        <p:spPr>
          <a:xfrm>
            <a:off x="5357813" y="3271112"/>
            <a:ext cx="3214688" cy="544711"/>
          </a:xfrm>
          <a:prstGeom prst="rect">
            <a:avLst/>
          </a:prstGeom>
          <a:solidFill>
            <a:srgbClr val="1A202C"/>
          </a:solidFill>
          <a:ln/>
        </p:spPr>
      </p:sp>
      <p:sp>
        <p:nvSpPr>
          <p:cNvPr id="28" name="Shape 25"/>
          <p:cNvSpPr/>
          <p:nvPr/>
        </p:nvSpPr>
        <p:spPr>
          <a:xfrm>
            <a:off x="5357813" y="3271112"/>
            <a:ext cx="28575" cy="544711"/>
          </a:xfrm>
          <a:prstGeom prst="rect">
            <a:avLst/>
          </a:prstGeom>
          <a:solidFill>
            <a:srgbClr val="ED8936"/>
          </a:solidFill>
          <a:ln/>
        </p:spPr>
      </p:sp>
      <p:sp>
        <p:nvSpPr>
          <p:cNvPr id="29" name="Text 26"/>
          <p:cNvSpPr/>
          <p:nvPr/>
        </p:nvSpPr>
        <p:spPr>
          <a:xfrm>
            <a:off x="5536406" y="3413987"/>
            <a:ext cx="2857500" cy="144661"/>
          </a:xfrm>
          <a:prstGeom prst="rect">
            <a:avLst/>
          </a:prstGeom>
          <a:noFill/>
          <a:ln/>
        </p:spPr>
        <p:txBody>
          <a:bodyPr wrap="none" lIns="0" tIns="0" rIns="0" bIns="0" rtlCol="0" anchor="t">
            <a:spAutoFit/>
          </a:bodyPr>
          <a:lstStyle/>
          <a:p>
            <a:pPr algn="l" indent="0" marL="0">
              <a:lnSpc>
                <a:spcPts val="900"/>
              </a:lnSpc>
              <a:buNone/>
            </a:pPr>
            <a:r>
              <a:rPr lang="en-US" sz="683" b="1" dirty="0">
                <a:solidFill>
                  <a:srgbClr val="ED8936"/>
                </a:solidFill>
              </a:rPr>
              <a:t>电话</a:t>
            </a:r>
            <a:endParaRPr lang="en-US" sz="683" dirty="0"/>
          </a:p>
        </p:txBody>
      </p:sp>
      <p:sp>
        <p:nvSpPr>
          <p:cNvPr id="30" name="Text 27"/>
          <p:cNvSpPr/>
          <p:nvPr/>
        </p:nvSpPr>
        <p:spPr>
          <a:xfrm>
            <a:off x="5536406" y="3615798"/>
            <a:ext cx="2857500" cy="200025"/>
          </a:xfrm>
          <a:prstGeom prst="rect">
            <a:avLst/>
          </a:prstGeom>
          <a:noFill/>
          <a:ln/>
        </p:spPr>
        <p:txBody>
          <a:bodyPr wrap="none" lIns="0" tIns="0" rIns="0" bIns="0" rtlCol="0" anchor="t">
            <a:spAutoFit/>
          </a:bodyPr>
          <a:lstStyle/>
          <a:p>
            <a:pPr algn="l" indent="0" marL="0">
              <a:lnSpc>
                <a:spcPts val="1600"/>
              </a:lnSpc>
              <a:buNone/>
            </a:pPr>
            <a:r>
              <a:rPr lang="en-US" sz="987" b="1" dirty="0">
                <a:solidFill>
                  <a:srgbClr val="FFFFFF"/>
                </a:solidFill>
              </a:rPr>
              <a:t>+90 532 564 45 63</a:t>
            </a:r>
            <a:endParaRPr lang="en-US" sz="987" dirty="0"/>
          </a:p>
        </p:txBody>
      </p:sp>
      <p:sp>
        <p:nvSpPr>
          <p:cNvPr id="31" name="Text 28"/>
          <p:cNvSpPr/>
          <p:nvPr/>
        </p:nvSpPr>
        <p:spPr>
          <a:xfrm>
            <a:off x="571500" y="4784527"/>
            <a:ext cx="1089757" cy="144661"/>
          </a:xfrm>
          <a:prstGeom prst="rect">
            <a:avLst/>
          </a:prstGeom>
          <a:noFill/>
          <a:ln/>
        </p:spPr>
        <p:txBody>
          <a:bodyPr wrap="none" lIns="0" tIns="0" rIns="0" bIns="0" rtlCol="0" anchor="t">
            <a:spAutoFit/>
          </a:bodyPr>
          <a:lstStyle/>
          <a:p>
            <a:pPr algn="l" indent="0" marL="0">
              <a:lnSpc>
                <a:spcPts val="900"/>
              </a:lnSpc>
              <a:buNone/>
            </a:pPr>
            <a:r>
              <a:rPr lang="en-US" sz="727" i="1" dirty="0">
                <a:solidFill>
                  <a:srgbClr val="4A5568"/>
                </a:solidFill>
              </a:rPr>
              <a:t>丝路材料 • 驱动未来产业</a:t>
            </a:r>
            <a:endParaRPr lang="en-US" sz="727"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p:nvPr/>
        </p:nvSpPr>
        <p:spPr>
          <a:xfrm>
            <a:off x="571500" y="428625"/>
            <a:ext cx="8001000" cy="164306"/>
          </a:xfrm>
          <a:prstGeom prst="rect">
            <a:avLst/>
          </a:prstGeom>
          <a:noFill/>
          <a:ln/>
        </p:spPr>
        <p:txBody>
          <a:bodyPr wrap="none" lIns="0" tIns="0" rIns="0" bIns="0" rtlCol="0" anchor="t">
            <a:spAutoFit/>
          </a:bodyPr>
          <a:lstStyle/>
          <a:p>
            <a:pPr algn="l" indent="0" marL="0">
              <a:lnSpc>
                <a:spcPts val="1100"/>
              </a:lnSpc>
              <a:buNone/>
            </a:pPr>
            <a:r>
              <a:rPr lang="en-US" sz="784" b="1" spc="1" kern="0" dirty="0">
                <a:solidFill>
                  <a:srgbClr val="ED8936"/>
                </a:solidFill>
              </a:rPr>
              <a:t>我们是谁</a:t>
            </a:r>
            <a:endParaRPr lang="en-US" sz="784" dirty="0"/>
          </a:p>
        </p:txBody>
      </p:sp>
      <p:sp>
        <p:nvSpPr>
          <p:cNvPr id="4" name="Text 1"/>
          <p:cNvSpPr/>
          <p:nvPr/>
        </p:nvSpPr>
        <p:spPr>
          <a:xfrm>
            <a:off x="571500" y="700088"/>
            <a:ext cx="8001000" cy="390032"/>
          </a:xfrm>
          <a:prstGeom prst="rect">
            <a:avLst/>
          </a:prstGeom>
          <a:noFill/>
          <a:ln/>
        </p:spPr>
        <p:txBody>
          <a:bodyPr wrap="none" lIns="0" tIns="0" rIns="0" bIns="0" rtlCol="0" anchor="t">
            <a:spAutoFit/>
          </a:bodyPr>
          <a:lstStyle/>
          <a:p>
            <a:pPr algn="l" indent="0" marL="0">
              <a:lnSpc>
                <a:spcPts val="3100"/>
              </a:lnSpc>
              <a:buNone/>
            </a:pPr>
            <a:r>
              <a:rPr lang="en-US" sz="2121" b="1" dirty="0">
                <a:solidFill>
                  <a:srgbClr val="FFFFFF"/>
                </a:solidFill>
              </a:rPr>
              <a:t>通过专业知识和经验连接三大洲</a:t>
            </a:r>
            <a:endParaRPr lang="en-US" sz="2121" dirty="0"/>
          </a:p>
        </p:txBody>
      </p:sp>
      <p:sp>
        <p:nvSpPr>
          <p:cNvPr id="5" name="Shape 2"/>
          <p:cNvSpPr/>
          <p:nvPr/>
        </p:nvSpPr>
        <p:spPr>
          <a:xfrm>
            <a:off x="571500" y="1447307"/>
            <a:ext cx="2524116" cy="1528763"/>
          </a:xfrm>
          <a:prstGeom prst="rect">
            <a:avLst/>
          </a:prstGeom>
          <a:solidFill>
            <a:srgbClr val="1A202C"/>
          </a:solidFill>
          <a:ln/>
        </p:spPr>
      </p:sp>
      <p:sp>
        <p:nvSpPr>
          <p:cNvPr id="6" name="Shape 3"/>
          <p:cNvSpPr/>
          <p:nvPr/>
        </p:nvSpPr>
        <p:spPr>
          <a:xfrm>
            <a:off x="571500" y="1447307"/>
            <a:ext cx="2524116" cy="28575"/>
          </a:xfrm>
          <a:prstGeom prst="rect">
            <a:avLst/>
          </a:prstGeom>
          <a:solidFill>
            <a:srgbClr val="ED8936"/>
          </a:solidFill>
          <a:ln/>
        </p:spPr>
      </p:sp>
      <p:pic>
        <p:nvPicPr>
          <p:cNvPr id="7" name="Image 1" descr="preencoded.png">    </p:cNvPr>
          <p:cNvPicPr>
            <a:picLocks noChangeAspect="1"/>
          </p:cNvPicPr>
          <p:nvPr/>
        </p:nvPicPr>
        <p:blipFill>
          <a:blip r:embed="rId2"/>
          <a:stretch>
            <a:fillRect/>
          </a:stretch>
        </p:blipFill>
        <p:spPr>
          <a:xfrm>
            <a:off x="1662094" y="1725913"/>
            <a:ext cx="342900" cy="342900"/>
          </a:xfrm>
          <a:prstGeom prst="rect">
            <a:avLst/>
          </a:prstGeom>
        </p:spPr>
      </p:pic>
      <p:sp>
        <p:nvSpPr>
          <p:cNvPr id="8" name="Text 4"/>
          <p:cNvSpPr/>
          <p:nvPr/>
        </p:nvSpPr>
        <p:spPr>
          <a:xfrm>
            <a:off x="750094" y="2270624"/>
            <a:ext cx="2166928" cy="226814"/>
          </a:xfrm>
          <a:prstGeom prst="rect">
            <a:avLst/>
          </a:prstGeom>
          <a:noFill/>
          <a:ln/>
        </p:spPr>
        <p:txBody>
          <a:bodyPr wrap="none" lIns="0" tIns="0" rIns="0" bIns="0" rtlCol="0" anchor="t">
            <a:spAutoFit/>
          </a:bodyPr>
          <a:lstStyle/>
          <a:p>
            <a:pPr algn="ctr" indent="0" marL="0">
              <a:lnSpc>
                <a:spcPts val="1500"/>
              </a:lnSpc>
              <a:buNone/>
            </a:pPr>
            <a:r>
              <a:rPr lang="en-US" sz="1090" b="1" dirty="0">
                <a:solidFill>
                  <a:srgbClr val="FFFFFF"/>
                </a:solidFill>
              </a:rPr>
              <a:t>金融专业知识</a:t>
            </a:r>
            <a:endParaRPr lang="en-US" sz="1090" dirty="0"/>
          </a:p>
        </p:txBody>
      </p:sp>
      <p:sp>
        <p:nvSpPr>
          <p:cNvPr id="9" name="Text 5"/>
          <p:cNvSpPr/>
          <p:nvPr/>
        </p:nvSpPr>
        <p:spPr>
          <a:xfrm>
            <a:off x="750094" y="2604595"/>
            <a:ext cx="2166928" cy="342900"/>
          </a:xfrm>
          <a:prstGeom prst="rect">
            <a:avLst/>
          </a:prstGeom>
          <a:noFill/>
          <a:ln/>
        </p:spPr>
        <p:txBody>
          <a:bodyPr wrap="square" lIns="0" tIns="0" rIns="0" bIns="0" rtlCol="0" anchor="t">
            <a:spAutoFit/>
          </a:bodyPr>
          <a:lstStyle/>
          <a:p>
            <a:pPr algn="l" indent="0" marL="0">
              <a:lnSpc>
                <a:spcPts val="1400"/>
              </a:lnSpc>
              <a:buNone/>
            </a:pPr>
            <a:r>
              <a:rPr lang="en-US" sz="780" dirty="0">
                <a:solidFill>
                  <a:srgbClr val="E2E8F0"/>
                </a:solidFill>
              </a:rPr>
              <a:t>战略性资本配置和市场情报，以识别下一代产业中的新兴机会。</a:t>
            </a:r>
            <a:endParaRPr lang="en-US" sz="780" dirty="0"/>
          </a:p>
        </p:txBody>
      </p:sp>
      <p:sp>
        <p:nvSpPr>
          <p:cNvPr id="10" name="Shape 6"/>
          <p:cNvSpPr/>
          <p:nvPr/>
        </p:nvSpPr>
        <p:spPr>
          <a:xfrm>
            <a:off x="3309928" y="1447307"/>
            <a:ext cx="2524116" cy="1528763"/>
          </a:xfrm>
          <a:prstGeom prst="rect">
            <a:avLst/>
          </a:prstGeom>
          <a:solidFill>
            <a:srgbClr val="1A202C"/>
          </a:solidFill>
          <a:ln/>
        </p:spPr>
      </p:sp>
      <p:sp>
        <p:nvSpPr>
          <p:cNvPr id="11" name="Shape 7"/>
          <p:cNvSpPr/>
          <p:nvPr/>
        </p:nvSpPr>
        <p:spPr>
          <a:xfrm>
            <a:off x="3309928" y="1447307"/>
            <a:ext cx="2524116" cy="28575"/>
          </a:xfrm>
          <a:prstGeom prst="rect">
            <a:avLst/>
          </a:prstGeom>
          <a:solidFill>
            <a:srgbClr val="ED8936"/>
          </a:solidFill>
          <a:ln/>
        </p:spPr>
      </p:sp>
      <p:pic>
        <p:nvPicPr>
          <p:cNvPr id="12" name="Image 2" descr="preencoded.png">    </p:cNvPr>
          <p:cNvPicPr>
            <a:picLocks noChangeAspect="1"/>
          </p:cNvPicPr>
          <p:nvPr/>
        </p:nvPicPr>
        <p:blipFill>
          <a:blip r:embed="rId3"/>
          <a:stretch>
            <a:fillRect/>
          </a:stretch>
        </p:blipFill>
        <p:spPr>
          <a:xfrm>
            <a:off x="4357660" y="1725913"/>
            <a:ext cx="428625" cy="342900"/>
          </a:xfrm>
          <a:prstGeom prst="rect">
            <a:avLst/>
          </a:prstGeom>
        </p:spPr>
      </p:pic>
      <p:sp>
        <p:nvSpPr>
          <p:cNvPr id="13" name="Text 8"/>
          <p:cNvSpPr/>
          <p:nvPr/>
        </p:nvSpPr>
        <p:spPr>
          <a:xfrm>
            <a:off x="3488522" y="2270624"/>
            <a:ext cx="2166928" cy="226814"/>
          </a:xfrm>
          <a:prstGeom prst="rect">
            <a:avLst/>
          </a:prstGeom>
          <a:noFill/>
          <a:ln/>
        </p:spPr>
        <p:txBody>
          <a:bodyPr wrap="none" lIns="0" tIns="0" rIns="0" bIns="0" rtlCol="0" anchor="t">
            <a:spAutoFit/>
          </a:bodyPr>
          <a:lstStyle/>
          <a:p>
            <a:pPr algn="ctr" indent="0" marL="0">
              <a:lnSpc>
                <a:spcPts val="1500"/>
              </a:lnSpc>
              <a:buNone/>
            </a:pPr>
            <a:r>
              <a:rPr lang="en-US" sz="1090" b="1" dirty="0">
                <a:solidFill>
                  <a:srgbClr val="FFFFFF"/>
                </a:solidFill>
              </a:rPr>
              <a:t>物流精通</a:t>
            </a:r>
            <a:endParaRPr lang="en-US" sz="1090" dirty="0"/>
          </a:p>
        </p:txBody>
      </p:sp>
      <p:sp>
        <p:nvSpPr>
          <p:cNvPr id="14" name="Text 9"/>
          <p:cNvSpPr/>
          <p:nvPr/>
        </p:nvSpPr>
        <p:spPr>
          <a:xfrm>
            <a:off x="3488522" y="2604595"/>
            <a:ext cx="2166928" cy="342900"/>
          </a:xfrm>
          <a:prstGeom prst="rect">
            <a:avLst/>
          </a:prstGeom>
          <a:noFill/>
          <a:ln/>
        </p:spPr>
        <p:txBody>
          <a:bodyPr wrap="square" lIns="0" tIns="0" rIns="0" bIns="0" rtlCol="0" anchor="t">
            <a:spAutoFit/>
          </a:bodyPr>
          <a:lstStyle/>
          <a:p>
            <a:pPr algn="l" indent="0" marL="0">
              <a:lnSpc>
                <a:spcPts val="1400"/>
              </a:lnSpc>
              <a:buNone/>
            </a:pPr>
            <a:r>
              <a:rPr lang="en-US" sz="780" dirty="0">
                <a:solidFill>
                  <a:srgbClr val="E2E8F0"/>
                </a:solidFill>
              </a:rPr>
              <a:t>深厚的供应链知识，连接亚洲制造中心与中东和非洲不断增长的市场。</a:t>
            </a:r>
            <a:endParaRPr lang="en-US" sz="780" dirty="0"/>
          </a:p>
        </p:txBody>
      </p:sp>
      <p:sp>
        <p:nvSpPr>
          <p:cNvPr id="15" name="Shape 10"/>
          <p:cNvSpPr/>
          <p:nvPr/>
        </p:nvSpPr>
        <p:spPr>
          <a:xfrm>
            <a:off x="6048356" y="1447307"/>
            <a:ext cx="2524116" cy="1528763"/>
          </a:xfrm>
          <a:prstGeom prst="rect">
            <a:avLst/>
          </a:prstGeom>
          <a:solidFill>
            <a:srgbClr val="1A202C"/>
          </a:solidFill>
          <a:ln/>
        </p:spPr>
      </p:sp>
      <p:sp>
        <p:nvSpPr>
          <p:cNvPr id="16" name="Shape 11"/>
          <p:cNvSpPr/>
          <p:nvPr/>
        </p:nvSpPr>
        <p:spPr>
          <a:xfrm>
            <a:off x="6048356" y="1447307"/>
            <a:ext cx="2524116" cy="28575"/>
          </a:xfrm>
          <a:prstGeom prst="rect">
            <a:avLst/>
          </a:prstGeom>
          <a:solidFill>
            <a:srgbClr val="ED8936"/>
          </a:solidFill>
          <a:ln/>
        </p:spPr>
      </p:sp>
      <p:pic>
        <p:nvPicPr>
          <p:cNvPr id="17" name="Image 3" descr="preencoded.png">    </p:cNvPr>
          <p:cNvPicPr>
            <a:picLocks noChangeAspect="1"/>
          </p:cNvPicPr>
          <p:nvPr/>
        </p:nvPicPr>
        <p:blipFill>
          <a:blip r:embed="rId4"/>
          <a:stretch>
            <a:fillRect/>
          </a:stretch>
        </p:blipFill>
        <p:spPr>
          <a:xfrm>
            <a:off x="7117519" y="1725913"/>
            <a:ext cx="385763" cy="342900"/>
          </a:xfrm>
          <a:prstGeom prst="rect">
            <a:avLst/>
          </a:prstGeom>
        </p:spPr>
      </p:pic>
      <p:sp>
        <p:nvSpPr>
          <p:cNvPr id="18" name="Text 12"/>
          <p:cNvSpPr/>
          <p:nvPr/>
        </p:nvSpPr>
        <p:spPr>
          <a:xfrm>
            <a:off x="6226950" y="2270624"/>
            <a:ext cx="2166928" cy="226814"/>
          </a:xfrm>
          <a:prstGeom prst="rect">
            <a:avLst/>
          </a:prstGeom>
          <a:noFill/>
          <a:ln/>
        </p:spPr>
        <p:txBody>
          <a:bodyPr wrap="none" lIns="0" tIns="0" rIns="0" bIns="0" rtlCol="0" anchor="t">
            <a:spAutoFit/>
          </a:bodyPr>
          <a:lstStyle/>
          <a:p>
            <a:pPr algn="ctr" indent="0" marL="0">
              <a:lnSpc>
                <a:spcPts val="1500"/>
              </a:lnSpc>
              <a:buNone/>
            </a:pPr>
            <a:r>
              <a:rPr lang="en-US" sz="1090" b="1" dirty="0">
                <a:solidFill>
                  <a:srgbClr val="FFFFFF"/>
                </a:solidFill>
              </a:rPr>
              <a:t>行业经验</a:t>
            </a:r>
            <a:endParaRPr lang="en-US" sz="1090" dirty="0"/>
          </a:p>
        </p:txBody>
      </p:sp>
      <p:sp>
        <p:nvSpPr>
          <p:cNvPr id="19" name="Text 13"/>
          <p:cNvSpPr/>
          <p:nvPr/>
        </p:nvSpPr>
        <p:spPr>
          <a:xfrm>
            <a:off x="6226950" y="2604595"/>
            <a:ext cx="2166928" cy="342900"/>
          </a:xfrm>
          <a:prstGeom prst="rect">
            <a:avLst/>
          </a:prstGeom>
          <a:noFill/>
          <a:ln/>
        </p:spPr>
        <p:txBody>
          <a:bodyPr wrap="square" lIns="0" tIns="0" rIns="0" bIns="0" rtlCol="0" anchor="t">
            <a:spAutoFit/>
          </a:bodyPr>
          <a:lstStyle/>
          <a:p>
            <a:pPr algn="l" indent="0" marL="0">
              <a:lnSpc>
                <a:spcPts val="1400"/>
              </a:lnSpc>
              <a:buNone/>
            </a:pPr>
            <a:r>
              <a:rPr lang="en-US" sz="780" dirty="0">
                <a:solidFill>
                  <a:srgbClr val="E2E8F0"/>
                </a:solidFill>
              </a:rPr>
              <a:t>对可再生能源、电动汽车和先进制造业的实践理解。</a:t>
            </a:r>
            <a:endParaRPr lang="en-US" sz="780" dirty="0"/>
          </a:p>
        </p:txBody>
      </p:sp>
      <p:sp>
        <p:nvSpPr>
          <p:cNvPr id="20" name="Shape 14"/>
          <p:cNvSpPr/>
          <p:nvPr/>
        </p:nvSpPr>
        <p:spPr>
          <a:xfrm>
            <a:off x="571500" y="3233245"/>
            <a:ext cx="8001000" cy="571500"/>
          </a:xfrm>
          <a:prstGeom prst="rect">
            <a:avLst/>
          </a:prstGeom>
          <a:solidFill>
            <a:srgbClr val="ED8936"/>
          </a:solidFill>
          <a:ln/>
        </p:spPr>
      </p:sp>
      <p:sp>
        <p:nvSpPr>
          <p:cNvPr id="21" name="Text 15"/>
          <p:cNvSpPr/>
          <p:nvPr/>
        </p:nvSpPr>
        <p:spPr>
          <a:xfrm>
            <a:off x="857250" y="3405587"/>
            <a:ext cx="1700213" cy="189309"/>
          </a:xfrm>
          <a:prstGeom prst="rect">
            <a:avLst/>
          </a:prstGeom>
          <a:noFill/>
          <a:ln/>
        </p:spPr>
        <p:txBody>
          <a:bodyPr wrap="none" lIns="0" tIns="0" rIns="0" bIns="0" rtlCol="0" anchor="t">
            <a:spAutoFit/>
          </a:bodyPr>
          <a:lstStyle/>
          <a:p>
            <a:pPr algn="l" indent="0" marL="0">
              <a:lnSpc>
                <a:spcPts val="1200"/>
              </a:lnSpc>
              <a:buNone/>
            </a:pPr>
            <a:r>
              <a:rPr lang="en-US" sz="885" b="1" dirty="0">
                <a:solidFill>
                  <a:srgbClr val="FFFFFF"/>
                </a:solidFill>
              </a:rPr>
              <a:t>地理优势</a:t>
            </a:r>
            <a:endParaRPr lang="en-US" sz="885" dirty="0"/>
          </a:p>
        </p:txBody>
      </p:sp>
      <p:sp>
        <p:nvSpPr>
          <p:cNvPr id="22" name="Text 16"/>
          <p:cNvSpPr/>
          <p:nvPr/>
        </p:nvSpPr>
        <p:spPr>
          <a:xfrm>
            <a:off x="857250" y="3630616"/>
            <a:ext cx="1700213" cy="144661"/>
          </a:xfrm>
          <a:prstGeom prst="rect">
            <a:avLst/>
          </a:prstGeom>
          <a:noFill/>
          <a:ln/>
        </p:spPr>
        <p:txBody>
          <a:bodyPr wrap="none" lIns="0" tIns="0" rIns="0" bIns="0" rtlCol="0" anchor="t">
            <a:spAutoFit/>
          </a:bodyPr>
          <a:lstStyle/>
          <a:p>
            <a:pPr algn="l" indent="0" marL="0">
              <a:lnSpc>
                <a:spcPts val="900"/>
              </a:lnSpc>
              <a:buNone/>
            </a:pPr>
            <a:r>
              <a:rPr lang="en-US" sz="727" dirty="0">
                <a:solidFill>
                  <a:srgbClr val="FFFFFF"/>
                </a:solidFill>
              </a:rPr>
              <a:t>位于世界增长最快的工业走廊交汇处。</a:t>
            </a:r>
            <a:endParaRPr lang="en-US" sz="727" dirty="0"/>
          </a:p>
        </p:txBody>
      </p:sp>
      <p:sp>
        <p:nvSpPr>
          <p:cNvPr id="23" name="Text 17"/>
          <p:cNvSpPr/>
          <p:nvPr/>
        </p:nvSpPr>
        <p:spPr>
          <a:xfrm>
            <a:off x="6321689" y="3445771"/>
            <a:ext cx="1965061" cy="289322"/>
          </a:xfrm>
          <a:prstGeom prst="rect">
            <a:avLst/>
          </a:prstGeom>
          <a:noFill/>
          <a:ln/>
        </p:spPr>
        <p:txBody>
          <a:bodyPr wrap="none" lIns="0" tIns="0" rIns="0" bIns="0" rtlCol="0" anchor="t">
            <a:spAutoFit/>
          </a:bodyPr>
          <a:lstStyle/>
          <a:p>
            <a:pPr algn="l" indent="0" marL="0">
              <a:lnSpc>
                <a:spcPts val="1900"/>
              </a:lnSpc>
              <a:buNone/>
            </a:pPr>
            <a:r>
              <a:rPr lang="en-US" sz="1397" b="1" dirty="0">
                <a:solidFill>
                  <a:srgbClr val="FFFFFF"/>
                </a:solidFill>
              </a:rPr>
              <a:t>中国 • 土耳其 • 阿联酋</a:t>
            </a:r>
            <a:endParaRPr lang="en-US" sz="1397" dirty="0"/>
          </a:p>
        </p:txBody>
      </p:sp>
      <p:sp>
        <p:nvSpPr>
          <p:cNvPr id="24" name="Text 18"/>
          <p:cNvSpPr/>
          <p:nvPr/>
        </p:nvSpPr>
        <p:spPr>
          <a:xfrm>
            <a:off x="571500" y="4019057"/>
            <a:ext cx="8001000" cy="182863"/>
          </a:xfrm>
          <a:prstGeom prst="rect">
            <a:avLst/>
          </a:prstGeom>
          <a:noFill/>
          <a:ln/>
        </p:spPr>
        <p:txBody>
          <a:bodyPr wrap="none" lIns="0" tIns="0" rIns="0" bIns="0" rtlCol="0" anchor="t">
            <a:spAutoFit/>
          </a:bodyPr>
          <a:lstStyle/>
          <a:p>
            <a:pPr algn="l" indent="0" marL="0">
              <a:lnSpc>
                <a:spcPts val="1400"/>
              </a:lnSpc>
              <a:buNone/>
            </a:pPr>
            <a:r>
              <a:rPr lang="en-US" sz="834" i="1" dirty="0">
                <a:solidFill>
                  <a:srgbClr val="CBD5E0"/>
                </a:solidFill>
              </a:rPr>
              <a:t>"我们利用数十年的综合经验，成为从亚洲流向新兴市场的下一代工业产品的可信桥梁。"</a:t>
            </a:r>
            <a:endParaRPr lang="en-US" sz="834"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p:nvPr/>
        </p:nvSpPr>
        <p:spPr>
          <a:xfrm>
            <a:off x="571500" y="428625"/>
            <a:ext cx="8001000" cy="164306"/>
          </a:xfrm>
          <a:prstGeom prst="rect">
            <a:avLst/>
          </a:prstGeom>
          <a:noFill/>
          <a:ln/>
        </p:spPr>
        <p:txBody>
          <a:bodyPr wrap="none" lIns="0" tIns="0" rIns="0" bIns="0" rtlCol="0" anchor="t">
            <a:spAutoFit/>
          </a:bodyPr>
          <a:lstStyle/>
          <a:p>
            <a:pPr algn="l" indent="0" marL="0">
              <a:lnSpc>
                <a:spcPts val="1100"/>
              </a:lnSpc>
              <a:buNone/>
            </a:pPr>
            <a:r>
              <a:rPr lang="en-US" sz="784" b="1" dirty="0">
                <a:solidFill>
                  <a:srgbClr val="ED8936"/>
                </a:solidFill>
              </a:rPr>
              <a:t>愿景与使命</a:t>
            </a:r>
            <a:endParaRPr lang="en-US" sz="784" dirty="0"/>
          </a:p>
        </p:txBody>
      </p:sp>
      <p:sp>
        <p:nvSpPr>
          <p:cNvPr id="4" name="Text 1"/>
          <p:cNvSpPr/>
          <p:nvPr/>
        </p:nvSpPr>
        <p:spPr>
          <a:xfrm>
            <a:off x="571500" y="700088"/>
            <a:ext cx="8001000" cy="390032"/>
          </a:xfrm>
          <a:prstGeom prst="rect">
            <a:avLst/>
          </a:prstGeom>
          <a:noFill/>
          <a:ln/>
        </p:spPr>
        <p:txBody>
          <a:bodyPr wrap="none" lIns="0" tIns="0" rIns="0" bIns="0" rtlCol="0" anchor="t">
            <a:spAutoFit/>
          </a:bodyPr>
          <a:lstStyle/>
          <a:p>
            <a:pPr algn="l" indent="0" marL="0">
              <a:lnSpc>
                <a:spcPts val="3100"/>
              </a:lnSpc>
              <a:buNone/>
            </a:pPr>
            <a:r>
              <a:rPr lang="en-US" sz="2121" b="1" dirty="0">
                <a:solidFill>
                  <a:srgbClr val="FFFFFF"/>
                </a:solidFill>
              </a:rPr>
              <a:t>实现跨大洲的可持续增长</a:t>
            </a:r>
            <a:endParaRPr lang="en-US" sz="2121" dirty="0"/>
          </a:p>
        </p:txBody>
      </p:sp>
      <p:sp>
        <p:nvSpPr>
          <p:cNvPr id="5" name="Shape 2"/>
          <p:cNvSpPr/>
          <p:nvPr/>
        </p:nvSpPr>
        <p:spPr>
          <a:xfrm>
            <a:off x="571500" y="1375870"/>
            <a:ext cx="8001000" cy="699362"/>
          </a:xfrm>
          <a:prstGeom prst="rect">
            <a:avLst/>
          </a:prstGeom>
          <a:solidFill>
            <a:srgbClr val="1A202C"/>
          </a:solidFill>
          <a:ln/>
        </p:spPr>
      </p:sp>
      <p:sp>
        <p:nvSpPr>
          <p:cNvPr id="6" name="Shape 3"/>
          <p:cNvSpPr/>
          <p:nvPr/>
        </p:nvSpPr>
        <p:spPr>
          <a:xfrm>
            <a:off x="571500" y="1375870"/>
            <a:ext cx="42863" cy="699362"/>
          </a:xfrm>
          <a:prstGeom prst="rect">
            <a:avLst/>
          </a:prstGeom>
          <a:solidFill>
            <a:srgbClr val="ED8936"/>
          </a:solidFill>
          <a:ln/>
        </p:spPr>
      </p:sp>
      <p:sp>
        <p:nvSpPr>
          <p:cNvPr id="7" name="Text 4"/>
          <p:cNvSpPr/>
          <p:nvPr/>
        </p:nvSpPr>
        <p:spPr>
          <a:xfrm>
            <a:off x="785813" y="1554463"/>
            <a:ext cx="7572375" cy="207169"/>
          </a:xfrm>
          <a:prstGeom prst="rect">
            <a:avLst/>
          </a:prstGeom>
          <a:noFill/>
          <a:ln/>
        </p:spPr>
        <p:txBody>
          <a:bodyPr wrap="none" lIns="0" tIns="0" rIns="0" bIns="0" rtlCol="0" anchor="t">
            <a:spAutoFit/>
          </a:bodyPr>
          <a:lstStyle/>
          <a:p>
            <a:pPr algn="ctr" indent="0" marL="0">
              <a:lnSpc>
                <a:spcPts val="1400"/>
              </a:lnSpc>
              <a:buNone/>
            </a:pPr>
            <a:r>
              <a:rPr lang="en-US" sz="987" b="1" dirty="0">
                <a:solidFill>
                  <a:srgbClr val="ED8936"/>
                </a:solidFill>
              </a:rPr>
              <a:t>我们的愿景</a:t>
            </a:r>
            <a:endParaRPr lang="en-US" sz="987" dirty="0"/>
          </a:p>
        </p:txBody>
      </p:sp>
      <p:sp>
        <p:nvSpPr>
          <p:cNvPr id="8" name="Text 5"/>
          <p:cNvSpPr/>
          <p:nvPr/>
        </p:nvSpPr>
        <p:spPr>
          <a:xfrm>
            <a:off x="785813" y="1868788"/>
            <a:ext cx="7572375" cy="206443"/>
          </a:xfrm>
          <a:prstGeom prst="rect">
            <a:avLst/>
          </a:prstGeom>
          <a:noFill/>
          <a:ln/>
        </p:spPr>
        <p:txBody>
          <a:bodyPr wrap="none" lIns="0" tIns="0" rIns="0" bIns="0" rtlCol="0" anchor="t">
            <a:spAutoFit/>
          </a:bodyPr>
          <a:lstStyle/>
          <a:p>
            <a:pPr algn="l" indent="0" marL="0">
              <a:lnSpc>
                <a:spcPts val="1600"/>
              </a:lnSpc>
              <a:buNone/>
            </a:pPr>
            <a:r>
              <a:rPr lang="en-US" sz="888" dirty="0">
                <a:solidFill>
                  <a:srgbClr val="E2E8F0"/>
                </a:solidFill>
              </a:rPr>
              <a:t>成为下一代工业解决方案的领先推动者，连接亚洲创新与中东和非洲市场，同时推动三大洲的可持续经济发展。</a:t>
            </a:r>
            <a:endParaRPr lang="en-US" sz="888" dirty="0"/>
          </a:p>
        </p:txBody>
      </p:sp>
      <p:sp>
        <p:nvSpPr>
          <p:cNvPr id="9" name="Text 6"/>
          <p:cNvSpPr/>
          <p:nvPr/>
        </p:nvSpPr>
        <p:spPr>
          <a:xfrm>
            <a:off x="571500" y="2360981"/>
            <a:ext cx="8001000" cy="207169"/>
          </a:xfrm>
          <a:prstGeom prst="rect">
            <a:avLst/>
          </a:prstGeom>
          <a:noFill/>
          <a:ln/>
        </p:spPr>
        <p:txBody>
          <a:bodyPr wrap="none" lIns="0" tIns="0" rIns="0" bIns="0" rtlCol="0" anchor="t">
            <a:spAutoFit/>
          </a:bodyPr>
          <a:lstStyle/>
          <a:p>
            <a:pPr algn="ctr" indent="0" marL="0">
              <a:lnSpc>
                <a:spcPts val="1400"/>
              </a:lnSpc>
              <a:buNone/>
            </a:pPr>
            <a:r>
              <a:rPr lang="en-US" sz="987" b="1" dirty="0">
                <a:solidFill>
                  <a:srgbClr val="ED8936"/>
                </a:solidFill>
              </a:rPr>
              <a:t>我们的使命</a:t>
            </a:r>
            <a:endParaRPr lang="en-US" sz="987" dirty="0"/>
          </a:p>
        </p:txBody>
      </p:sp>
      <p:pic>
        <p:nvPicPr>
          <p:cNvPr id="10" name="Image 1" descr="preencoded.png">    </p:cNvPr>
          <p:cNvPicPr>
            <a:picLocks noChangeAspect="1"/>
          </p:cNvPicPr>
          <p:nvPr/>
        </p:nvPicPr>
        <p:blipFill>
          <a:blip r:embed="rId2"/>
          <a:stretch>
            <a:fillRect/>
          </a:stretch>
        </p:blipFill>
        <p:spPr>
          <a:xfrm>
            <a:off x="1339453" y="2802108"/>
            <a:ext cx="357188" cy="285750"/>
          </a:xfrm>
          <a:prstGeom prst="rect">
            <a:avLst/>
          </a:prstGeom>
        </p:spPr>
      </p:pic>
      <p:sp>
        <p:nvSpPr>
          <p:cNvPr id="11" name="Text 7"/>
          <p:cNvSpPr/>
          <p:nvPr/>
        </p:nvSpPr>
        <p:spPr>
          <a:xfrm>
            <a:off x="571500" y="3243235"/>
            <a:ext cx="1893094" cy="189309"/>
          </a:xfrm>
          <a:prstGeom prst="rect">
            <a:avLst/>
          </a:prstGeom>
          <a:noFill/>
          <a:ln/>
        </p:spPr>
        <p:txBody>
          <a:bodyPr wrap="none" lIns="0" tIns="0" rIns="0" bIns="0" rtlCol="0" anchor="t">
            <a:spAutoFit/>
          </a:bodyPr>
          <a:lstStyle/>
          <a:p>
            <a:pPr algn="ctr" indent="0" marL="0">
              <a:lnSpc>
                <a:spcPts val="1200"/>
              </a:lnSpc>
              <a:buNone/>
            </a:pPr>
            <a:r>
              <a:rPr lang="en-US" sz="885" b="1" dirty="0">
                <a:solidFill>
                  <a:srgbClr val="FFFFFF"/>
                </a:solidFill>
              </a:rPr>
              <a:t>连接</a:t>
            </a:r>
            <a:endParaRPr lang="en-US" sz="885" dirty="0"/>
          </a:p>
        </p:txBody>
      </p:sp>
      <p:sp>
        <p:nvSpPr>
          <p:cNvPr id="12" name="Text 8"/>
          <p:cNvSpPr/>
          <p:nvPr/>
        </p:nvSpPr>
        <p:spPr>
          <a:xfrm>
            <a:off x="571500" y="3503981"/>
            <a:ext cx="1893094" cy="278606"/>
          </a:xfrm>
          <a:prstGeom prst="rect">
            <a:avLst/>
          </a:prstGeom>
          <a:noFill/>
          <a:ln/>
        </p:spPr>
        <p:txBody>
          <a:bodyPr wrap="square" lIns="0" tIns="0" rIns="0" bIns="0" rtlCol="0" anchor="t">
            <a:spAutoFit/>
          </a:bodyPr>
          <a:lstStyle/>
          <a:p>
            <a:pPr algn="ctr" indent="0" marL="0">
              <a:lnSpc>
                <a:spcPts val="1100"/>
              </a:lnSpc>
              <a:buNone/>
            </a:pPr>
            <a:r>
              <a:rPr lang="en-US" sz="674" dirty="0">
                <a:solidFill>
                  <a:srgbClr val="E2E8F0"/>
                </a:solidFill>
              </a:rPr>
              <a:t>通过高效的供应链解决方案，将中国制造商与中东和非洲的分销商和最终用户连接起来。</a:t>
            </a:r>
            <a:endParaRPr lang="en-US" sz="674" dirty="0"/>
          </a:p>
        </p:txBody>
      </p:sp>
      <p:pic>
        <p:nvPicPr>
          <p:cNvPr id="13" name="Image 2" descr="preencoded.png">    </p:cNvPr>
          <p:cNvPicPr>
            <a:picLocks noChangeAspect="1"/>
          </p:cNvPicPr>
          <p:nvPr/>
        </p:nvPicPr>
        <p:blipFill>
          <a:blip r:embed="rId3"/>
          <a:stretch>
            <a:fillRect/>
          </a:stretch>
        </p:blipFill>
        <p:spPr>
          <a:xfrm>
            <a:off x="3446859" y="2802108"/>
            <a:ext cx="214313" cy="285750"/>
          </a:xfrm>
          <a:prstGeom prst="rect">
            <a:avLst/>
          </a:prstGeom>
        </p:spPr>
      </p:pic>
      <p:sp>
        <p:nvSpPr>
          <p:cNvPr id="14" name="Text 9"/>
          <p:cNvSpPr/>
          <p:nvPr/>
        </p:nvSpPr>
        <p:spPr>
          <a:xfrm>
            <a:off x="2607469" y="3243235"/>
            <a:ext cx="1893094" cy="189309"/>
          </a:xfrm>
          <a:prstGeom prst="rect">
            <a:avLst/>
          </a:prstGeom>
          <a:noFill/>
          <a:ln/>
        </p:spPr>
        <p:txBody>
          <a:bodyPr wrap="none" lIns="0" tIns="0" rIns="0" bIns="0" rtlCol="0" anchor="t">
            <a:spAutoFit/>
          </a:bodyPr>
          <a:lstStyle/>
          <a:p>
            <a:pPr algn="ctr" indent="0" marL="0">
              <a:lnSpc>
                <a:spcPts val="1200"/>
              </a:lnSpc>
              <a:buNone/>
            </a:pPr>
            <a:r>
              <a:rPr lang="en-US" sz="885" b="1" dirty="0">
                <a:solidFill>
                  <a:srgbClr val="FFFFFF"/>
                </a:solidFill>
              </a:rPr>
              <a:t>赋能</a:t>
            </a:r>
            <a:endParaRPr lang="en-US" sz="885" dirty="0"/>
          </a:p>
        </p:txBody>
      </p:sp>
      <p:sp>
        <p:nvSpPr>
          <p:cNvPr id="15" name="Text 10"/>
          <p:cNvSpPr/>
          <p:nvPr/>
        </p:nvSpPr>
        <p:spPr>
          <a:xfrm>
            <a:off x="2607469" y="3503981"/>
            <a:ext cx="1893094" cy="278606"/>
          </a:xfrm>
          <a:prstGeom prst="rect">
            <a:avLst/>
          </a:prstGeom>
          <a:noFill/>
          <a:ln/>
        </p:spPr>
        <p:txBody>
          <a:bodyPr wrap="square" lIns="0" tIns="0" rIns="0" bIns="0" rtlCol="0" anchor="t">
            <a:spAutoFit/>
          </a:bodyPr>
          <a:lstStyle/>
          <a:p>
            <a:pPr algn="ctr" indent="0" marL="0">
              <a:lnSpc>
                <a:spcPts val="1100"/>
              </a:lnSpc>
              <a:buNone/>
            </a:pPr>
            <a:r>
              <a:rPr lang="en-US" sz="674" dirty="0">
                <a:solidFill>
                  <a:srgbClr val="E2E8F0"/>
                </a:solidFill>
              </a:rPr>
              <a:t>提供尖端电动汽车组件、可再生能源系统和储能技术的访问。</a:t>
            </a:r>
            <a:endParaRPr lang="en-US" sz="674" dirty="0"/>
          </a:p>
        </p:txBody>
      </p:sp>
      <p:pic>
        <p:nvPicPr>
          <p:cNvPr id="16" name="Image 3" descr="preencoded.png">    </p:cNvPr>
          <p:cNvPicPr>
            <a:picLocks noChangeAspect="1"/>
          </p:cNvPicPr>
          <p:nvPr/>
        </p:nvPicPr>
        <p:blipFill>
          <a:blip r:embed="rId4"/>
          <a:stretch>
            <a:fillRect/>
          </a:stretch>
        </p:blipFill>
        <p:spPr>
          <a:xfrm>
            <a:off x="5447109" y="2802108"/>
            <a:ext cx="285750" cy="285750"/>
          </a:xfrm>
          <a:prstGeom prst="rect">
            <a:avLst/>
          </a:prstGeom>
        </p:spPr>
      </p:pic>
      <p:sp>
        <p:nvSpPr>
          <p:cNvPr id="17" name="Text 11"/>
          <p:cNvSpPr/>
          <p:nvPr/>
        </p:nvSpPr>
        <p:spPr>
          <a:xfrm>
            <a:off x="4643438" y="3243235"/>
            <a:ext cx="1893094" cy="189309"/>
          </a:xfrm>
          <a:prstGeom prst="rect">
            <a:avLst/>
          </a:prstGeom>
          <a:noFill/>
          <a:ln/>
        </p:spPr>
        <p:txBody>
          <a:bodyPr wrap="none" lIns="0" tIns="0" rIns="0" bIns="0" rtlCol="0" anchor="t">
            <a:spAutoFit/>
          </a:bodyPr>
          <a:lstStyle/>
          <a:p>
            <a:pPr algn="ctr" indent="0" marL="0">
              <a:lnSpc>
                <a:spcPts val="1200"/>
              </a:lnSpc>
              <a:buNone/>
            </a:pPr>
            <a:r>
              <a:rPr lang="en-US" sz="885" b="1" dirty="0">
                <a:solidFill>
                  <a:srgbClr val="FFFFFF"/>
                </a:solidFill>
              </a:rPr>
              <a:t>加速</a:t>
            </a:r>
            <a:endParaRPr lang="en-US" sz="885" dirty="0"/>
          </a:p>
        </p:txBody>
      </p:sp>
      <p:sp>
        <p:nvSpPr>
          <p:cNvPr id="18" name="Text 12"/>
          <p:cNvSpPr/>
          <p:nvPr/>
        </p:nvSpPr>
        <p:spPr>
          <a:xfrm>
            <a:off x="4643438" y="3503981"/>
            <a:ext cx="1893094" cy="139303"/>
          </a:xfrm>
          <a:prstGeom prst="rect">
            <a:avLst/>
          </a:prstGeom>
          <a:noFill/>
          <a:ln/>
        </p:spPr>
        <p:txBody>
          <a:bodyPr wrap="none" lIns="0" tIns="0" rIns="0" bIns="0" rtlCol="0" anchor="t">
            <a:spAutoFit/>
          </a:bodyPr>
          <a:lstStyle/>
          <a:p>
            <a:pPr algn="ctr" indent="0" marL="0">
              <a:lnSpc>
                <a:spcPts val="1100"/>
              </a:lnSpc>
              <a:buNone/>
            </a:pPr>
            <a:r>
              <a:rPr lang="en-US" sz="674" dirty="0">
                <a:solidFill>
                  <a:srgbClr val="E2E8F0"/>
                </a:solidFill>
              </a:rPr>
              <a:t>加快新兴市场采用可持续工业解决方案。</a:t>
            </a:r>
            <a:endParaRPr lang="en-US" sz="674" dirty="0"/>
          </a:p>
        </p:txBody>
      </p:sp>
      <p:pic>
        <p:nvPicPr>
          <p:cNvPr id="19" name="Image 4" descr="preencoded.png">    </p:cNvPr>
          <p:cNvPicPr>
            <a:picLocks noChangeAspect="1"/>
          </p:cNvPicPr>
          <p:nvPr/>
        </p:nvPicPr>
        <p:blipFill>
          <a:blip r:embed="rId5"/>
          <a:stretch>
            <a:fillRect/>
          </a:stretch>
        </p:blipFill>
        <p:spPr>
          <a:xfrm>
            <a:off x="7447359" y="2802108"/>
            <a:ext cx="357188" cy="285750"/>
          </a:xfrm>
          <a:prstGeom prst="rect">
            <a:avLst/>
          </a:prstGeom>
        </p:spPr>
      </p:pic>
      <p:sp>
        <p:nvSpPr>
          <p:cNvPr id="20" name="Text 13"/>
          <p:cNvSpPr/>
          <p:nvPr/>
        </p:nvSpPr>
        <p:spPr>
          <a:xfrm>
            <a:off x="6679406" y="3243235"/>
            <a:ext cx="1893094" cy="189309"/>
          </a:xfrm>
          <a:prstGeom prst="rect">
            <a:avLst/>
          </a:prstGeom>
          <a:noFill/>
          <a:ln/>
        </p:spPr>
        <p:txBody>
          <a:bodyPr wrap="none" lIns="0" tIns="0" rIns="0" bIns="0" rtlCol="0" anchor="t">
            <a:spAutoFit/>
          </a:bodyPr>
          <a:lstStyle/>
          <a:p>
            <a:pPr algn="ctr" indent="0" marL="0">
              <a:lnSpc>
                <a:spcPts val="1200"/>
              </a:lnSpc>
              <a:buNone/>
            </a:pPr>
            <a:r>
              <a:rPr lang="en-US" sz="885" b="1" dirty="0">
                <a:solidFill>
                  <a:srgbClr val="FFFFFF"/>
                </a:solidFill>
              </a:rPr>
              <a:t>支持</a:t>
            </a:r>
            <a:endParaRPr lang="en-US" sz="885" dirty="0"/>
          </a:p>
        </p:txBody>
      </p:sp>
      <p:sp>
        <p:nvSpPr>
          <p:cNvPr id="21" name="Text 14"/>
          <p:cNvSpPr/>
          <p:nvPr/>
        </p:nvSpPr>
        <p:spPr>
          <a:xfrm>
            <a:off x="6679406" y="3503981"/>
            <a:ext cx="1893094" cy="278606"/>
          </a:xfrm>
          <a:prstGeom prst="rect">
            <a:avLst/>
          </a:prstGeom>
          <a:noFill/>
          <a:ln/>
        </p:spPr>
        <p:txBody>
          <a:bodyPr wrap="square" lIns="0" tIns="0" rIns="0" bIns="0" rtlCol="0" anchor="t">
            <a:spAutoFit/>
          </a:bodyPr>
          <a:lstStyle/>
          <a:p>
            <a:pPr algn="ctr" indent="0" marL="0">
              <a:lnSpc>
                <a:spcPts val="1100"/>
              </a:lnSpc>
              <a:buNone/>
            </a:pPr>
            <a:r>
              <a:rPr lang="en-US" sz="674" dirty="0">
                <a:solidFill>
                  <a:srgbClr val="E2E8F0"/>
                </a:solidFill>
              </a:rPr>
              <a:t>提供全面的售后服务和技术专业知识，确保长期成功。</a:t>
            </a:r>
            <a:endParaRPr lang="en-US" sz="674" dirty="0"/>
          </a:p>
        </p:txBody>
      </p:sp>
      <p:sp>
        <p:nvSpPr>
          <p:cNvPr id="22" name="Shape 15"/>
          <p:cNvSpPr/>
          <p:nvPr/>
        </p:nvSpPr>
        <p:spPr>
          <a:xfrm>
            <a:off x="571500" y="4032619"/>
            <a:ext cx="8001000" cy="537567"/>
          </a:xfrm>
          <a:prstGeom prst="rect">
            <a:avLst/>
          </a:prstGeom>
          <a:solidFill>
            <a:srgbClr val="000000">
              <a:alpha val="0"/>
            </a:srgbClr>
          </a:solidFill>
          <a:ln/>
        </p:spPr>
      </p:sp>
      <p:sp>
        <p:nvSpPr>
          <p:cNvPr id="23" name="Shape 16"/>
          <p:cNvSpPr/>
          <p:nvPr/>
        </p:nvSpPr>
        <p:spPr>
          <a:xfrm>
            <a:off x="571500" y="4032619"/>
            <a:ext cx="8001000" cy="14288"/>
          </a:xfrm>
          <a:prstGeom prst="rect">
            <a:avLst/>
          </a:prstGeom>
          <a:solidFill>
            <a:srgbClr val="4A5568"/>
          </a:solidFill>
          <a:ln/>
        </p:spPr>
      </p:sp>
      <p:sp>
        <p:nvSpPr>
          <p:cNvPr id="24" name="Text 17"/>
          <p:cNvSpPr/>
          <p:nvPr/>
        </p:nvSpPr>
        <p:spPr>
          <a:xfrm>
            <a:off x="571500" y="4175494"/>
            <a:ext cx="8001000" cy="144661"/>
          </a:xfrm>
          <a:prstGeom prst="rect">
            <a:avLst/>
          </a:prstGeom>
          <a:noFill/>
          <a:ln/>
        </p:spPr>
        <p:txBody>
          <a:bodyPr wrap="none" lIns="0" tIns="0" rIns="0" bIns="0" rtlCol="0" anchor="t">
            <a:spAutoFit/>
          </a:bodyPr>
          <a:lstStyle/>
          <a:p>
            <a:pPr algn="l" indent="0" marL="0">
              <a:lnSpc>
                <a:spcPts val="900"/>
              </a:lnSpc>
              <a:buNone/>
            </a:pPr>
            <a:r>
              <a:rPr lang="en-US" sz="683" b="1" dirty="0">
                <a:solidFill>
                  <a:srgbClr val="CBD5E0"/>
                </a:solidFill>
              </a:rPr>
              <a:t>核心价值观</a:t>
            </a:r>
            <a:endParaRPr lang="en-US" sz="683" dirty="0"/>
          </a:p>
        </p:txBody>
      </p:sp>
      <p:sp>
        <p:nvSpPr>
          <p:cNvPr id="25" name="Text 18"/>
          <p:cNvSpPr/>
          <p:nvPr/>
        </p:nvSpPr>
        <p:spPr>
          <a:xfrm>
            <a:off x="571500" y="4391592"/>
            <a:ext cx="228600" cy="164306"/>
          </a:xfrm>
          <a:prstGeom prst="rect">
            <a:avLst/>
          </a:prstGeom>
          <a:noFill/>
          <a:ln/>
        </p:spPr>
        <p:txBody>
          <a:bodyPr wrap="none" lIns="0" tIns="0" rIns="0" bIns="0" rtlCol="0" anchor="t">
            <a:spAutoFit/>
          </a:bodyPr>
          <a:lstStyle/>
          <a:p>
            <a:pPr algn="l" indent="0" marL="0">
              <a:lnSpc>
                <a:spcPts val="1100"/>
              </a:lnSpc>
              <a:buNone/>
            </a:pPr>
            <a:r>
              <a:rPr lang="en-US" sz="784" b="1" dirty="0">
                <a:solidFill>
                  <a:srgbClr val="ED8936"/>
                </a:solidFill>
              </a:rPr>
              <a:t>创新</a:t>
            </a:r>
            <a:endParaRPr lang="en-US" sz="784" dirty="0"/>
          </a:p>
        </p:txBody>
      </p:sp>
      <p:sp>
        <p:nvSpPr>
          <p:cNvPr id="26" name="Text 19"/>
          <p:cNvSpPr/>
          <p:nvPr/>
        </p:nvSpPr>
        <p:spPr>
          <a:xfrm>
            <a:off x="1085850" y="4391592"/>
            <a:ext cx="228600" cy="164306"/>
          </a:xfrm>
          <a:prstGeom prst="rect">
            <a:avLst/>
          </a:prstGeom>
          <a:noFill/>
          <a:ln/>
        </p:spPr>
        <p:txBody>
          <a:bodyPr wrap="none" lIns="0" tIns="0" rIns="0" bIns="0" rtlCol="0" anchor="t">
            <a:spAutoFit/>
          </a:bodyPr>
          <a:lstStyle/>
          <a:p>
            <a:pPr algn="l" indent="0" marL="0">
              <a:lnSpc>
                <a:spcPts val="1100"/>
              </a:lnSpc>
              <a:buNone/>
            </a:pPr>
            <a:r>
              <a:rPr lang="en-US" sz="784" b="1" dirty="0">
                <a:solidFill>
                  <a:srgbClr val="ED8936"/>
                </a:solidFill>
              </a:rPr>
              <a:t>可靠</a:t>
            </a:r>
            <a:endParaRPr lang="en-US" sz="784" dirty="0"/>
          </a:p>
        </p:txBody>
      </p:sp>
      <p:sp>
        <p:nvSpPr>
          <p:cNvPr id="27" name="Text 20"/>
          <p:cNvSpPr/>
          <p:nvPr/>
        </p:nvSpPr>
        <p:spPr>
          <a:xfrm>
            <a:off x="1600200" y="4391592"/>
            <a:ext cx="342900" cy="164306"/>
          </a:xfrm>
          <a:prstGeom prst="rect">
            <a:avLst/>
          </a:prstGeom>
          <a:noFill/>
          <a:ln/>
        </p:spPr>
        <p:txBody>
          <a:bodyPr wrap="none" lIns="0" tIns="0" rIns="0" bIns="0" rtlCol="0" anchor="t">
            <a:spAutoFit/>
          </a:bodyPr>
          <a:lstStyle/>
          <a:p>
            <a:pPr algn="l" indent="0" marL="0">
              <a:lnSpc>
                <a:spcPts val="1100"/>
              </a:lnSpc>
              <a:buNone/>
            </a:pPr>
            <a:r>
              <a:rPr lang="en-US" sz="784" b="1" dirty="0">
                <a:solidFill>
                  <a:srgbClr val="ED8936"/>
                </a:solidFill>
              </a:rPr>
              <a:t>可持续</a:t>
            </a:r>
            <a:endParaRPr lang="en-US" sz="784" dirty="0"/>
          </a:p>
        </p:txBody>
      </p:sp>
      <p:sp>
        <p:nvSpPr>
          <p:cNvPr id="28" name="Text 21"/>
          <p:cNvSpPr/>
          <p:nvPr/>
        </p:nvSpPr>
        <p:spPr>
          <a:xfrm>
            <a:off x="2228850" y="4391592"/>
            <a:ext cx="228600" cy="164306"/>
          </a:xfrm>
          <a:prstGeom prst="rect">
            <a:avLst/>
          </a:prstGeom>
          <a:noFill/>
          <a:ln/>
        </p:spPr>
        <p:txBody>
          <a:bodyPr wrap="none" lIns="0" tIns="0" rIns="0" bIns="0" rtlCol="0" anchor="t">
            <a:spAutoFit/>
          </a:bodyPr>
          <a:lstStyle/>
          <a:p>
            <a:pPr algn="l" indent="0" marL="0">
              <a:lnSpc>
                <a:spcPts val="1100"/>
              </a:lnSpc>
              <a:buNone/>
            </a:pPr>
            <a:r>
              <a:rPr lang="en-US" sz="784" b="1" dirty="0">
                <a:solidFill>
                  <a:srgbClr val="ED8936"/>
                </a:solidFill>
              </a:rPr>
              <a:t>合作</a:t>
            </a:r>
            <a:endParaRPr lang="en-US" sz="784"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p:nvPr/>
        </p:nvSpPr>
        <p:spPr>
          <a:xfrm>
            <a:off x="571500" y="428625"/>
            <a:ext cx="8001000" cy="164306"/>
          </a:xfrm>
          <a:prstGeom prst="rect">
            <a:avLst/>
          </a:prstGeom>
          <a:noFill/>
          <a:ln/>
        </p:spPr>
        <p:txBody>
          <a:bodyPr wrap="none" lIns="0" tIns="0" rIns="0" bIns="0" rtlCol="0" anchor="t">
            <a:spAutoFit/>
          </a:bodyPr>
          <a:lstStyle/>
          <a:p>
            <a:pPr algn="l" indent="0" marL="0">
              <a:lnSpc>
                <a:spcPts val="1100"/>
              </a:lnSpc>
              <a:buNone/>
            </a:pPr>
            <a:r>
              <a:rPr lang="en-US" sz="784" b="1" dirty="0">
                <a:solidFill>
                  <a:srgbClr val="ED8936"/>
                </a:solidFill>
              </a:rPr>
              <a:t>业务重点</a:t>
            </a:r>
            <a:endParaRPr lang="en-US" sz="784" dirty="0"/>
          </a:p>
        </p:txBody>
      </p:sp>
      <p:sp>
        <p:nvSpPr>
          <p:cNvPr id="4" name="Text 1"/>
          <p:cNvSpPr/>
          <p:nvPr/>
        </p:nvSpPr>
        <p:spPr>
          <a:xfrm>
            <a:off x="571500" y="700088"/>
            <a:ext cx="8001000" cy="390032"/>
          </a:xfrm>
          <a:prstGeom prst="rect">
            <a:avLst/>
          </a:prstGeom>
          <a:noFill/>
          <a:ln/>
        </p:spPr>
        <p:txBody>
          <a:bodyPr wrap="none" lIns="0" tIns="0" rIns="0" bIns="0" rtlCol="0" anchor="t">
            <a:spAutoFit/>
          </a:bodyPr>
          <a:lstStyle/>
          <a:p>
            <a:pPr algn="l" indent="0" marL="0">
              <a:lnSpc>
                <a:spcPts val="3100"/>
              </a:lnSpc>
              <a:buNone/>
            </a:pPr>
            <a:r>
              <a:rPr lang="en-US" sz="2121" b="1" dirty="0">
                <a:solidFill>
                  <a:srgbClr val="FFFFFF"/>
                </a:solidFill>
              </a:rPr>
              <a:t>三大战略支柱驱动未来产业</a:t>
            </a:r>
            <a:endParaRPr lang="en-US" sz="2121" dirty="0"/>
          </a:p>
        </p:txBody>
      </p:sp>
      <p:sp>
        <p:nvSpPr>
          <p:cNvPr id="5" name="Text 2"/>
          <p:cNvSpPr/>
          <p:nvPr/>
        </p:nvSpPr>
        <p:spPr>
          <a:xfrm>
            <a:off x="571500" y="1304432"/>
            <a:ext cx="5572125" cy="342900"/>
          </a:xfrm>
          <a:prstGeom prst="rect">
            <a:avLst/>
          </a:prstGeom>
          <a:noFill/>
          <a:ln/>
        </p:spPr>
        <p:txBody>
          <a:bodyPr wrap="none" lIns="0" tIns="0" rIns="0" bIns="0" rtlCol="0" anchor="t">
            <a:spAutoFit/>
          </a:bodyPr>
          <a:lstStyle/>
          <a:p>
            <a:pPr algn="l" indent="0" marL="0">
              <a:lnSpc>
                <a:spcPts val="2700"/>
              </a:lnSpc>
              <a:buNone/>
            </a:pPr>
            <a:r>
              <a:rPr lang="en-US" sz="2436" b="1" dirty="0">
                <a:solidFill>
                  <a:srgbClr val="ED8936">
                    <a:alpha val="30000"/>
                  </a:srgbClr>
                </a:solidFill>
              </a:rPr>
              <a:t>01</a:t>
            </a:r>
            <a:endParaRPr lang="en-US" sz="2436" dirty="0"/>
          </a:p>
        </p:txBody>
      </p:sp>
      <p:sp>
        <p:nvSpPr>
          <p:cNvPr id="6" name="Text 3"/>
          <p:cNvSpPr/>
          <p:nvPr/>
        </p:nvSpPr>
        <p:spPr>
          <a:xfrm>
            <a:off x="571500" y="1690195"/>
            <a:ext cx="5572125" cy="250031"/>
          </a:xfrm>
          <a:prstGeom prst="rect">
            <a:avLst/>
          </a:prstGeom>
          <a:noFill/>
          <a:ln/>
        </p:spPr>
        <p:txBody>
          <a:bodyPr wrap="none" lIns="0" tIns="0" rIns="0" bIns="0" rtlCol="0" anchor="t">
            <a:spAutoFit/>
          </a:bodyPr>
          <a:lstStyle/>
          <a:p>
            <a:pPr algn="l" indent="0" marL="0">
              <a:lnSpc>
                <a:spcPts val="1600"/>
              </a:lnSpc>
              <a:buNone/>
            </a:pPr>
            <a:r>
              <a:rPr lang="en-US" sz="1193" b="1" dirty="0">
                <a:solidFill>
                  <a:srgbClr val="ED8936"/>
                </a:solidFill>
              </a:rPr>
              <a:t>电动汽车生态系统</a:t>
            </a:r>
            <a:endParaRPr lang="en-US" sz="1193" dirty="0"/>
          </a:p>
        </p:txBody>
      </p:sp>
      <p:sp>
        <p:nvSpPr>
          <p:cNvPr id="7" name="Text 4"/>
          <p:cNvSpPr/>
          <p:nvPr/>
        </p:nvSpPr>
        <p:spPr>
          <a:xfrm>
            <a:off x="571500" y="1983088"/>
            <a:ext cx="5572125" cy="171450"/>
          </a:xfrm>
          <a:prstGeom prst="rect">
            <a:avLst/>
          </a:prstGeom>
          <a:noFill/>
          <a:ln/>
        </p:spPr>
        <p:txBody>
          <a:bodyPr wrap="none" lIns="0" tIns="0" rIns="0" bIns="0" rtlCol="0" anchor="t">
            <a:spAutoFit/>
          </a:bodyPr>
          <a:lstStyle/>
          <a:p>
            <a:pPr algn="l" indent="0" marL="0">
              <a:lnSpc>
                <a:spcPts val="1400"/>
              </a:lnSpc>
              <a:buNone/>
            </a:pPr>
            <a:r>
              <a:rPr lang="en-US" sz="780" dirty="0">
                <a:solidFill>
                  <a:srgbClr val="E2E8F0"/>
                </a:solidFill>
              </a:rPr>
              <a:t>为电动汽车售后市场和原厂零部件提供完整的一级供应链解决方案，来自中国领先制造商。</a:t>
            </a:r>
            <a:endParaRPr lang="en-US" sz="780" dirty="0"/>
          </a:p>
        </p:txBody>
      </p:sp>
      <p:sp>
        <p:nvSpPr>
          <p:cNvPr id="8" name="Text 5"/>
          <p:cNvSpPr/>
          <p:nvPr/>
        </p:nvSpPr>
        <p:spPr>
          <a:xfrm>
            <a:off x="571500" y="2283126"/>
            <a:ext cx="5572125" cy="342900"/>
          </a:xfrm>
          <a:prstGeom prst="rect">
            <a:avLst/>
          </a:prstGeom>
          <a:noFill/>
          <a:ln/>
        </p:spPr>
        <p:txBody>
          <a:bodyPr wrap="none" lIns="0" tIns="0" rIns="0" bIns="0" rtlCol="0" anchor="t">
            <a:spAutoFit/>
          </a:bodyPr>
          <a:lstStyle/>
          <a:p>
            <a:pPr algn="l" indent="0" marL="0">
              <a:lnSpc>
                <a:spcPts val="2700"/>
              </a:lnSpc>
              <a:buNone/>
            </a:pPr>
            <a:r>
              <a:rPr lang="en-US" sz="2436" b="1" dirty="0">
                <a:solidFill>
                  <a:srgbClr val="ED8936">
                    <a:alpha val="30000"/>
                  </a:srgbClr>
                </a:solidFill>
              </a:rPr>
              <a:t>02</a:t>
            </a:r>
            <a:endParaRPr lang="en-US" sz="2436" dirty="0"/>
          </a:p>
        </p:txBody>
      </p:sp>
      <p:sp>
        <p:nvSpPr>
          <p:cNvPr id="9" name="Text 6"/>
          <p:cNvSpPr/>
          <p:nvPr/>
        </p:nvSpPr>
        <p:spPr>
          <a:xfrm>
            <a:off x="571500" y="2668888"/>
            <a:ext cx="5572125" cy="250031"/>
          </a:xfrm>
          <a:prstGeom prst="rect">
            <a:avLst/>
          </a:prstGeom>
          <a:noFill/>
          <a:ln/>
        </p:spPr>
        <p:txBody>
          <a:bodyPr wrap="none" lIns="0" tIns="0" rIns="0" bIns="0" rtlCol="0" anchor="t">
            <a:spAutoFit/>
          </a:bodyPr>
          <a:lstStyle/>
          <a:p>
            <a:pPr algn="l" indent="0" marL="0">
              <a:lnSpc>
                <a:spcPts val="1600"/>
              </a:lnSpc>
              <a:buNone/>
            </a:pPr>
            <a:r>
              <a:rPr lang="en-US" sz="1193" b="1" dirty="0">
                <a:solidFill>
                  <a:srgbClr val="ED8936"/>
                </a:solidFill>
              </a:rPr>
              <a:t>可再生能源</a:t>
            </a:r>
            <a:endParaRPr lang="en-US" sz="1193" dirty="0"/>
          </a:p>
        </p:txBody>
      </p:sp>
      <p:sp>
        <p:nvSpPr>
          <p:cNvPr id="10" name="Text 7"/>
          <p:cNvSpPr/>
          <p:nvPr/>
        </p:nvSpPr>
        <p:spPr>
          <a:xfrm>
            <a:off x="571500" y="2961782"/>
            <a:ext cx="5572125" cy="171450"/>
          </a:xfrm>
          <a:prstGeom prst="rect">
            <a:avLst/>
          </a:prstGeom>
          <a:noFill/>
          <a:ln/>
        </p:spPr>
        <p:txBody>
          <a:bodyPr wrap="none" lIns="0" tIns="0" rIns="0" bIns="0" rtlCol="0" anchor="t">
            <a:spAutoFit/>
          </a:bodyPr>
          <a:lstStyle/>
          <a:p>
            <a:pPr algn="l" indent="0" marL="0">
              <a:lnSpc>
                <a:spcPts val="1400"/>
              </a:lnSpc>
              <a:buNone/>
            </a:pPr>
            <a:r>
              <a:rPr lang="en-US" sz="780" dirty="0">
                <a:solidFill>
                  <a:srgbClr val="E2E8F0"/>
                </a:solidFill>
              </a:rPr>
              <a:t>太阳能电池板、风能组件以及用于商业和工业应用的集成可再生能源解决方案。</a:t>
            </a:r>
            <a:endParaRPr lang="en-US" sz="780" dirty="0"/>
          </a:p>
        </p:txBody>
      </p:sp>
      <p:sp>
        <p:nvSpPr>
          <p:cNvPr id="11" name="Text 8"/>
          <p:cNvSpPr/>
          <p:nvPr/>
        </p:nvSpPr>
        <p:spPr>
          <a:xfrm>
            <a:off x="571500" y="3261820"/>
            <a:ext cx="5572125" cy="342900"/>
          </a:xfrm>
          <a:prstGeom prst="rect">
            <a:avLst/>
          </a:prstGeom>
          <a:noFill/>
          <a:ln/>
        </p:spPr>
        <p:txBody>
          <a:bodyPr wrap="none" lIns="0" tIns="0" rIns="0" bIns="0" rtlCol="0" anchor="t">
            <a:spAutoFit/>
          </a:bodyPr>
          <a:lstStyle/>
          <a:p>
            <a:pPr algn="l" indent="0" marL="0">
              <a:lnSpc>
                <a:spcPts val="2700"/>
              </a:lnSpc>
              <a:buNone/>
            </a:pPr>
            <a:r>
              <a:rPr lang="en-US" sz="2436" b="1" dirty="0">
                <a:solidFill>
                  <a:srgbClr val="ED8936">
                    <a:alpha val="30000"/>
                  </a:srgbClr>
                </a:solidFill>
              </a:rPr>
              <a:t>03</a:t>
            </a:r>
            <a:endParaRPr lang="en-US" sz="2436" dirty="0"/>
          </a:p>
        </p:txBody>
      </p:sp>
      <p:sp>
        <p:nvSpPr>
          <p:cNvPr id="12" name="Text 9"/>
          <p:cNvSpPr/>
          <p:nvPr/>
        </p:nvSpPr>
        <p:spPr>
          <a:xfrm>
            <a:off x="571500" y="3647582"/>
            <a:ext cx="5572125" cy="250031"/>
          </a:xfrm>
          <a:prstGeom prst="rect">
            <a:avLst/>
          </a:prstGeom>
          <a:noFill/>
          <a:ln/>
        </p:spPr>
        <p:txBody>
          <a:bodyPr wrap="none" lIns="0" tIns="0" rIns="0" bIns="0" rtlCol="0" anchor="t">
            <a:spAutoFit/>
          </a:bodyPr>
          <a:lstStyle/>
          <a:p>
            <a:pPr algn="l" indent="0" marL="0">
              <a:lnSpc>
                <a:spcPts val="1600"/>
              </a:lnSpc>
              <a:buNone/>
            </a:pPr>
            <a:r>
              <a:rPr lang="en-US" sz="1193" b="1" dirty="0">
                <a:solidFill>
                  <a:srgbClr val="ED8936"/>
                </a:solidFill>
              </a:rPr>
              <a:t>新能源组件</a:t>
            </a:r>
            <a:endParaRPr lang="en-US" sz="1193" dirty="0"/>
          </a:p>
        </p:txBody>
      </p:sp>
      <p:sp>
        <p:nvSpPr>
          <p:cNvPr id="13" name="Text 10"/>
          <p:cNvSpPr/>
          <p:nvPr/>
        </p:nvSpPr>
        <p:spPr>
          <a:xfrm>
            <a:off x="571500" y="3940476"/>
            <a:ext cx="5572125" cy="171450"/>
          </a:xfrm>
          <a:prstGeom prst="rect">
            <a:avLst/>
          </a:prstGeom>
          <a:noFill/>
          <a:ln/>
        </p:spPr>
        <p:txBody>
          <a:bodyPr wrap="none" lIns="0" tIns="0" rIns="0" bIns="0" rtlCol="0" anchor="t">
            <a:spAutoFit/>
          </a:bodyPr>
          <a:lstStyle/>
          <a:p>
            <a:pPr algn="l" indent="0" marL="0">
              <a:lnSpc>
                <a:spcPts val="1400"/>
              </a:lnSpc>
              <a:buNone/>
            </a:pPr>
            <a:r>
              <a:rPr lang="en-US" sz="780" dirty="0">
                <a:solidFill>
                  <a:srgbClr val="E2E8F0"/>
                </a:solidFill>
              </a:rPr>
              <a:t>先进的电池储能系统、电动汽车充电基础设施和能源管理技术。</a:t>
            </a:r>
            <a:endParaRPr lang="en-US" sz="780" dirty="0"/>
          </a:p>
        </p:txBody>
      </p:sp>
      <p:sp>
        <p:nvSpPr>
          <p:cNvPr id="14" name="Shape 11"/>
          <p:cNvSpPr/>
          <p:nvPr/>
        </p:nvSpPr>
        <p:spPr>
          <a:xfrm>
            <a:off x="6429375" y="1304432"/>
            <a:ext cx="2143125" cy="3296841"/>
          </a:xfrm>
          <a:prstGeom prst="rect">
            <a:avLst/>
          </a:prstGeom>
          <a:solidFill>
            <a:srgbClr val="FFFFFF"/>
          </a:solidFill>
          <a:ln/>
        </p:spPr>
      </p:sp>
      <p:sp>
        <p:nvSpPr>
          <p:cNvPr id="15" name="Text 12"/>
          <p:cNvSpPr/>
          <p:nvPr/>
        </p:nvSpPr>
        <p:spPr>
          <a:xfrm>
            <a:off x="6607969" y="1447307"/>
            <a:ext cx="1785938" cy="189309"/>
          </a:xfrm>
          <a:prstGeom prst="rect">
            <a:avLst/>
          </a:prstGeom>
          <a:noFill/>
          <a:ln/>
        </p:spPr>
        <p:txBody>
          <a:bodyPr wrap="none" lIns="0" tIns="0" rIns="0" bIns="0" rtlCol="0" anchor="t">
            <a:spAutoFit/>
          </a:bodyPr>
          <a:lstStyle/>
          <a:p>
            <a:pPr algn="l" indent="0" marL="0">
              <a:lnSpc>
                <a:spcPts val="1200"/>
              </a:lnSpc>
              <a:buNone/>
            </a:pPr>
            <a:r>
              <a:rPr lang="en-US" sz="885" b="1" dirty="0">
                <a:solidFill>
                  <a:srgbClr val="2D3748"/>
                </a:solidFill>
              </a:rPr>
              <a:t>丝路材料有限责任公司-自由区</a:t>
            </a:r>
            <a:endParaRPr lang="en-US" sz="885" dirty="0"/>
          </a:p>
        </p:txBody>
      </p:sp>
      <p:sp>
        <p:nvSpPr>
          <p:cNvPr id="16" name="Text 13"/>
          <p:cNvSpPr/>
          <p:nvPr/>
        </p:nvSpPr>
        <p:spPr>
          <a:xfrm>
            <a:off x="6607969" y="1722341"/>
            <a:ext cx="1785938" cy="126802"/>
          </a:xfrm>
          <a:prstGeom prst="rect">
            <a:avLst/>
          </a:prstGeom>
          <a:noFill/>
          <a:ln/>
        </p:spPr>
        <p:txBody>
          <a:bodyPr wrap="none" lIns="0" tIns="0" rIns="0" bIns="0" rtlCol="0" anchor="t">
            <a:spAutoFit/>
          </a:bodyPr>
          <a:lstStyle/>
          <a:p>
            <a:pPr algn="l" indent="0" marL="0">
              <a:lnSpc>
                <a:spcPts val="800"/>
              </a:lnSpc>
              <a:buNone/>
            </a:pPr>
            <a:r>
              <a:rPr lang="en-US" sz="584" b="1" dirty="0">
                <a:solidFill>
                  <a:srgbClr val="ED8936"/>
                </a:solidFill>
              </a:rPr>
              <a:t>总部</a:t>
            </a:r>
            <a:endParaRPr lang="en-US" sz="584" dirty="0"/>
          </a:p>
        </p:txBody>
      </p:sp>
      <p:sp>
        <p:nvSpPr>
          <p:cNvPr id="17" name="Text 14"/>
          <p:cNvSpPr/>
          <p:nvPr/>
        </p:nvSpPr>
        <p:spPr>
          <a:xfrm>
            <a:off x="6607969" y="1892005"/>
            <a:ext cx="1785938" cy="417909"/>
          </a:xfrm>
          <a:prstGeom prst="rect">
            <a:avLst/>
          </a:prstGeom>
          <a:noFill/>
          <a:ln/>
        </p:spPr>
        <p:txBody>
          <a:bodyPr wrap="square" lIns="0" tIns="0" rIns="0" bIns="0" rtlCol="0" anchor="t">
            <a:spAutoFit/>
          </a:bodyPr>
          <a:lstStyle/>
          <a:p>
            <a:pPr algn="l" indent="0" marL="0">
              <a:lnSpc>
                <a:spcPts val="1100"/>
              </a:lnSpc>
              <a:buNone/>
            </a:pPr>
            <a:r>
              <a:rPr lang="en-US" sz="674" dirty="0">
                <a:solidFill>
                  <a:srgbClr val="2D3748"/>
                </a:solidFill>
              </a:rPr>
              <a:t>迈丹大看台，6楼</a:t>
            </a:r>
            <a:pPr algn="l" indent="0" marL="0">
              <a:lnSpc>
                <a:spcPts val="1100"/>
              </a:lnSpc>
              <a:buNone/>
            </a:pPr>
            <a:r>
              <a:rPr lang="en-US" sz="674" dirty="0">
                <a:solidFill>
                  <a:srgbClr val="2D3748"/>
                </a:solidFill>
              </a:rPr>
              <a:t>
</a:t>
            </a:r>
            <a:pPr algn="l" indent="0" marL="0">
              <a:lnSpc>
                <a:spcPts val="1100"/>
              </a:lnSpc>
              <a:buNone/>
            </a:pPr>
            <a:r>
              <a:rPr lang="en-US" sz="674" dirty="0">
                <a:solidFill>
                  <a:srgbClr val="2D3748"/>
                </a:solidFill>
              </a:rPr>
              <a:t>迈丹路，纳德沙巴</a:t>
            </a:r>
            <a:pPr algn="l" indent="0" marL="0">
              <a:lnSpc>
                <a:spcPts val="1100"/>
              </a:lnSpc>
              <a:buNone/>
            </a:pPr>
            <a:r>
              <a:rPr lang="en-US" sz="674" dirty="0">
                <a:solidFill>
                  <a:srgbClr val="2D3748"/>
                </a:solidFill>
              </a:rPr>
              <a:t>
</a:t>
            </a:r>
            <a:pPr algn="l" indent="0" marL="0">
              <a:lnSpc>
                <a:spcPts val="1100"/>
              </a:lnSpc>
              <a:buNone/>
            </a:pPr>
            <a:r>
              <a:rPr lang="en-US" sz="674" dirty="0">
                <a:solidFill>
                  <a:srgbClr val="2D3748"/>
                </a:solidFill>
              </a:rPr>
              <a:t>迪拜，阿联酋</a:t>
            </a:r>
            <a:endParaRPr lang="en-US" sz="674" dirty="0"/>
          </a:p>
        </p:txBody>
      </p:sp>
      <p:sp>
        <p:nvSpPr>
          <p:cNvPr id="18" name="Text 15"/>
          <p:cNvSpPr/>
          <p:nvPr/>
        </p:nvSpPr>
        <p:spPr>
          <a:xfrm>
            <a:off x="6607969" y="2395640"/>
            <a:ext cx="1785938" cy="126802"/>
          </a:xfrm>
          <a:prstGeom prst="rect">
            <a:avLst/>
          </a:prstGeom>
          <a:noFill/>
          <a:ln/>
        </p:spPr>
        <p:txBody>
          <a:bodyPr wrap="none" lIns="0" tIns="0" rIns="0" bIns="0" rtlCol="0" anchor="t">
            <a:spAutoFit/>
          </a:bodyPr>
          <a:lstStyle/>
          <a:p>
            <a:pPr algn="l" indent="0" marL="0">
              <a:lnSpc>
                <a:spcPts val="800"/>
              </a:lnSpc>
              <a:buNone/>
            </a:pPr>
            <a:r>
              <a:rPr lang="en-US" sz="584" b="1" dirty="0">
                <a:solidFill>
                  <a:srgbClr val="ED8936"/>
                </a:solidFill>
              </a:rPr>
              <a:t>全球办事处</a:t>
            </a:r>
            <a:endParaRPr lang="en-US" sz="584" dirty="0"/>
          </a:p>
        </p:txBody>
      </p:sp>
      <p:sp>
        <p:nvSpPr>
          <p:cNvPr id="19" name="Text 16"/>
          <p:cNvSpPr/>
          <p:nvPr/>
        </p:nvSpPr>
        <p:spPr>
          <a:xfrm>
            <a:off x="6607969" y="2565304"/>
            <a:ext cx="1785938" cy="139303"/>
          </a:xfrm>
          <a:prstGeom prst="rect">
            <a:avLst/>
          </a:prstGeom>
          <a:noFill/>
          <a:ln/>
        </p:spPr>
        <p:txBody>
          <a:bodyPr wrap="none" lIns="0" tIns="0" rIns="0" bIns="0" rtlCol="0" anchor="t">
            <a:spAutoFit/>
          </a:bodyPr>
          <a:lstStyle/>
          <a:p>
            <a:pPr algn="l" indent="0" marL="0">
              <a:lnSpc>
                <a:spcPts val="1100"/>
              </a:lnSpc>
              <a:buNone/>
            </a:pPr>
            <a:r>
              <a:rPr lang="en-US" sz="674" dirty="0">
                <a:solidFill>
                  <a:srgbClr val="2D3748"/>
                </a:solidFill>
              </a:rPr>
              <a:t>阿联酋 • 香港 • 上海</a:t>
            </a:r>
            <a:endParaRPr lang="en-US" sz="674" dirty="0"/>
          </a:p>
        </p:txBody>
      </p:sp>
      <p:sp>
        <p:nvSpPr>
          <p:cNvPr id="20" name="Shape 17"/>
          <p:cNvSpPr/>
          <p:nvPr/>
        </p:nvSpPr>
        <p:spPr>
          <a:xfrm>
            <a:off x="6607969" y="2790332"/>
            <a:ext cx="1785938" cy="1810941"/>
          </a:xfrm>
          <a:prstGeom prst="rect">
            <a:avLst/>
          </a:prstGeom>
          <a:solidFill>
            <a:srgbClr val="1A202C"/>
          </a:solidFill>
          <a:ln/>
        </p:spPr>
      </p:sp>
      <p:sp>
        <p:nvSpPr>
          <p:cNvPr id="21" name="Shape 18"/>
          <p:cNvSpPr/>
          <p:nvPr/>
        </p:nvSpPr>
        <p:spPr>
          <a:xfrm>
            <a:off x="6607969" y="2790332"/>
            <a:ext cx="42863" cy="1810941"/>
          </a:xfrm>
          <a:prstGeom prst="rect">
            <a:avLst/>
          </a:prstGeom>
          <a:solidFill>
            <a:srgbClr val="ED8936"/>
          </a:solidFill>
          <a:ln/>
        </p:spPr>
      </p:sp>
      <p:sp>
        <p:nvSpPr>
          <p:cNvPr id="22" name="Text 19"/>
          <p:cNvSpPr/>
          <p:nvPr/>
        </p:nvSpPr>
        <p:spPr>
          <a:xfrm>
            <a:off x="6750844" y="2876057"/>
            <a:ext cx="1500188" cy="164306"/>
          </a:xfrm>
          <a:prstGeom prst="rect">
            <a:avLst/>
          </a:prstGeom>
          <a:noFill/>
          <a:ln/>
        </p:spPr>
        <p:txBody>
          <a:bodyPr wrap="none" lIns="0" tIns="0" rIns="0" bIns="0" rtlCol="0" anchor="t">
            <a:spAutoFit/>
          </a:bodyPr>
          <a:lstStyle/>
          <a:p>
            <a:pPr algn="ctr" indent="0" marL="0">
              <a:lnSpc>
                <a:spcPts val="1100"/>
              </a:lnSpc>
              <a:buNone/>
            </a:pPr>
            <a:r>
              <a:rPr lang="en-US" sz="784" b="1" dirty="0">
                <a:solidFill>
                  <a:srgbClr val="ED8936"/>
                </a:solidFill>
              </a:rPr>
              <a:t>市场机会</a:t>
            </a:r>
            <a:endParaRPr lang="en-US" sz="784" dirty="0"/>
          </a:p>
        </p:txBody>
      </p:sp>
      <p:sp>
        <p:nvSpPr>
          <p:cNvPr id="23" name="Text 20"/>
          <p:cNvSpPr/>
          <p:nvPr/>
        </p:nvSpPr>
        <p:spPr>
          <a:xfrm>
            <a:off x="6750844" y="3097513"/>
            <a:ext cx="1500188" cy="996553"/>
          </a:xfrm>
          <a:prstGeom prst="rect">
            <a:avLst/>
          </a:prstGeom>
          <a:noFill/>
          <a:ln/>
        </p:spPr>
        <p:txBody>
          <a:bodyPr wrap="square" lIns="0" tIns="0" rIns="0" bIns="0" rtlCol="0" anchor="t">
            <a:spAutoFit/>
          </a:bodyPr>
          <a:lstStyle/>
          <a:p>
            <a:pPr algn="ctr" indent="0" marL="0">
              <a:lnSpc>
                <a:spcPts val="3200"/>
              </a:lnSpc>
              <a:buNone/>
            </a:pPr>
            <a:r>
              <a:rPr lang="en-US" sz="2436" b="1" dirty="0">
                <a:solidFill>
                  <a:srgbClr val="FFFFFF"/>
                </a:solidFill>
              </a:rPr>
              <a:t>1800亿美元+</a:t>
            </a:r>
            <a:endParaRPr lang="en-US" sz="2436" dirty="0"/>
          </a:p>
        </p:txBody>
      </p:sp>
      <p:sp>
        <p:nvSpPr>
          <p:cNvPr id="24" name="Text 21"/>
          <p:cNvSpPr/>
          <p:nvPr/>
        </p:nvSpPr>
        <p:spPr>
          <a:xfrm>
            <a:off x="6750844" y="4151216"/>
            <a:ext cx="1500188" cy="450056"/>
          </a:xfrm>
          <a:prstGeom prst="rect">
            <a:avLst/>
          </a:prstGeom>
          <a:noFill/>
          <a:ln/>
        </p:spPr>
        <p:txBody>
          <a:bodyPr wrap="square" lIns="0" tIns="0" rIns="0" bIns="0" rtlCol="0" anchor="t">
            <a:spAutoFit/>
          </a:bodyPr>
          <a:lstStyle/>
          <a:p>
            <a:pPr algn="l" indent="0" marL="0">
              <a:lnSpc>
                <a:spcPts val="1200"/>
              </a:lnSpc>
              <a:buNone/>
            </a:pPr>
            <a:r>
              <a:rPr lang="en-US" sz="727" dirty="0">
                <a:solidFill>
                  <a:srgbClr val="E2E8F0"/>
                </a:solidFill>
              </a:rPr>
              <a:t>到2030年，中东和非洲地区在可再生能源和电动汽车基础设施方面正在经历大规模转型。</a:t>
            </a:r>
            <a:endParaRPr lang="en-US" sz="727"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p:nvPr/>
        </p:nvSpPr>
        <p:spPr>
          <a:xfrm>
            <a:off x="571500" y="428625"/>
            <a:ext cx="8001000" cy="164306"/>
          </a:xfrm>
          <a:prstGeom prst="rect">
            <a:avLst/>
          </a:prstGeom>
          <a:noFill/>
          <a:ln/>
        </p:spPr>
        <p:txBody>
          <a:bodyPr wrap="none" lIns="0" tIns="0" rIns="0" bIns="0" rtlCol="0" anchor="t">
            <a:spAutoFit/>
          </a:bodyPr>
          <a:lstStyle/>
          <a:p>
            <a:pPr algn="l" indent="0" marL="0">
              <a:lnSpc>
                <a:spcPts val="1100"/>
              </a:lnSpc>
              <a:buNone/>
            </a:pPr>
            <a:r>
              <a:rPr lang="en-US" sz="784" b="1" dirty="0">
                <a:solidFill>
                  <a:srgbClr val="ED8936"/>
                </a:solidFill>
              </a:rPr>
              <a:t>电动汽车供应链卓越</a:t>
            </a:r>
            <a:endParaRPr lang="en-US" sz="784" dirty="0"/>
          </a:p>
        </p:txBody>
      </p:sp>
      <p:sp>
        <p:nvSpPr>
          <p:cNvPr id="4" name="Text 1"/>
          <p:cNvSpPr/>
          <p:nvPr/>
        </p:nvSpPr>
        <p:spPr>
          <a:xfrm>
            <a:off x="571500" y="700088"/>
            <a:ext cx="8001000" cy="352890"/>
          </a:xfrm>
          <a:prstGeom prst="rect">
            <a:avLst/>
          </a:prstGeom>
          <a:noFill/>
          <a:ln/>
        </p:spPr>
        <p:txBody>
          <a:bodyPr wrap="none" lIns="0" tIns="0" rIns="0" bIns="0" rtlCol="0" anchor="t">
            <a:spAutoFit/>
          </a:bodyPr>
          <a:lstStyle/>
          <a:p>
            <a:pPr algn="l" indent="0" marL="0">
              <a:lnSpc>
                <a:spcPts val="2800"/>
              </a:lnSpc>
              <a:buNone/>
            </a:pPr>
            <a:r>
              <a:rPr lang="en-US" sz="1912" b="1" dirty="0">
                <a:solidFill>
                  <a:srgbClr val="FFFFFF"/>
                </a:solidFill>
              </a:rPr>
              <a:t>来自中国的全面电动汽车零部件和售后解决方案</a:t>
            </a:r>
            <a:endParaRPr lang="en-US" sz="1912" dirty="0"/>
          </a:p>
        </p:txBody>
      </p:sp>
      <p:sp>
        <p:nvSpPr>
          <p:cNvPr id="5" name="Text 2"/>
          <p:cNvSpPr/>
          <p:nvPr/>
        </p:nvSpPr>
        <p:spPr>
          <a:xfrm>
            <a:off x="571500" y="1338728"/>
            <a:ext cx="4214813" cy="207169"/>
          </a:xfrm>
          <a:prstGeom prst="rect">
            <a:avLst/>
          </a:prstGeom>
          <a:noFill/>
          <a:ln/>
        </p:spPr>
        <p:txBody>
          <a:bodyPr wrap="none" lIns="0" tIns="0" rIns="0" bIns="0" rtlCol="0" anchor="t">
            <a:spAutoFit/>
          </a:bodyPr>
          <a:lstStyle/>
          <a:p>
            <a:pPr algn="l" indent="0" marL="0">
              <a:lnSpc>
                <a:spcPts val="1400"/>
              </a:lnSpc>
              <a:buNone/>
            </a:pPr>
            <a:r>
              <a:rPr lang="en-US" sz="987" b="1" dirty="0">
                <a:solidFill>
                  <a:srgbClr val="ED8936"/>
                </a:solidFill>
              </a:rPr>
              <a:t>中国一级电动汽车组件</a:t>
            </a:r>
            <a:endParaRPr lang="en-US" sz="987" dirty="0"/>
          </a:p>
        </p:txBody>
      </p:sp>
      <p:sp>
        <p:nvSpPr>
          <p:cNvPr id="6" name="Text 3"/>
          <p:cNvSpPr/>
          <p:nvPr/>
        </p:nvSpPr>
        <p:spPr>
          <a:xfrm>
            <a:off x="571500" y="1653053"/>
            <a:ext cx="4214813" cy="155377"/>
          </a:xfrm>
          <a:prstGeom prst="rect">
            <a:avLst/>
          </a:prstGeom>
          <a:noFill/>
          <a:ln/>
        </p:spPr>
        <p:txBody>
          <a:bodyPr wrap="none" lIns="170053" tIns="0" rIns="0" bIns="0" rtlCol="0" anchor="t">
            <a:spAutoFit/>
          </a:bodyPr>
          <a:lstStyle/>
          <a:p>
            <a:pPr algn="l" indent="0" marL="0">
              <a:lnSpc>
                <a:spcPts val="1000"/>
              </a:lnSpc>
              <a:buNone/>
            </a:pPr>
            <a:r>
              <a:rPr lang="en-US" sz="780" dirty="0">
                <a:solidFill>
                  <a:srgbClr val="E2E8F0"/>
                </a:solidFill>
              </a:rPr>
              <a:t>电池组和电池管理系统（BMS）</a:t>
            </a:r>
            <a:endParaRPr lang="en-US" sz="780" dirty="0"/>
          </a:p>
        </p:txBody>
      </p:sp>
      <p:sp>
        <p:nvSpPr>
          <p:cNvPr id="7" name="Text 4"/>
          <p:cNvSpPr/>
          <p:nvPr/>
        </p:nvSpPr>
        <p:spPr>
          <a:xfrm>
            <a:off x="571500" y="1879867"/>
            <a:ext cx="4214813" cy="155377"/>
          </a:xfrm>
          <a:prstGeom prst="rect">
            <a:avLst/>
          </a:prstGeom>
          <a:noFill/>
          <a:ln/>
        </p:spPr>
        <p:txBody>
          <a:bodyPr wrap="none" lIns="170053" tIns="0" rIns="0" bIns="0" rtlCol="0" anchor="t">
            <a:spAutoFit/>
          </a:bodyPr>
          <a:lstStyle/>
          <a:p>
            <a:pPr algn="l" indent="0" marL="0">
              <a:lnSpc>
                <a:spcPts val="1000"/>
              </a:lnSpc>
              <a:buNone/>
            </a:pPr>
            <a:r>
              <a:rPr lang="en-US" sz="780" dirty="0">
                <a:solidFill>
                  <a:srgbClr val="E2E8F0"/>
                </a:solidFill>
              </a:rPr>
              <a:t>电动机和电力电子设备</a:t>
            </a:r>
            <a:endParaRPr lang="en-US" sz="780" dirty="0"/>
          </a:p>
        </p:txBody>
      </p:sp>
      <p:sp>
        <p:nvSpPr>
          <p:cNvPr id="8" name="Text 5"/>
          <p:cNvSpPr/>
          <p:nvPr/>
        </p:nvSpPr>
        <p:spPr>
          <a:xfrm>
            <a:off x="571500" y="2106681"/>
            <a:ext cx="4214813" cy="155377"/>
          </a:xfrm>
          <a:prstGeom prst="rect">
            <a:avLst/>
          </a:prstGeom>
          <a:noFill/>
          <a:ln/>
        </p:spPr>
        <p:txBody>
          <a:bodyPr wrap="none" lIns="170053" tIns="0" rIns="0" bIns="0" rtlCol="0" anchor="t">
            <a:spAutoFit/>
          </a:bodyPr>
          <a:lstStyle/>
          <a:p>
            <a:pPr algn="l" indent="0" marL="0">
              <a:lnSpc>
                <a:spcPts val="1000"/>
              </a:lnSpc>
              <a:buNone/>
            </a:pPr>
            <a:r>
              <a:rPr lang="en-US" sz="780" dirty="0">
                <a:solidFill>
                  <a:srgbClr val="E2E8F0"/>
                </a:solidFill>
              </a:rPr>
              <a:t>充电电缆和连接器</a:t>
            </a:r>
            <a:endParaRPr lang="en-US" sz="780" dirty="0"/>
          </a:p>
        </p:txBody>
      </p:sp>
      <p:sp>
        <p:nvSpPr>
          <p:cNvPr id="9" name="Text 6"/>
          <p:cNvSpPr/>
          <p:nvPr/>
        </p:nvSpPr>
        <p:spPr>
          <a:xfrm>
            <a:off x="571500" y="2333495"/>
            <a:ext cx="4214813" cy="155377"/>
          </a:xfrm>
          <a:prstGeom prst="rect">
            <a:avLst/>
          </a:prstGeom>
          <a:noFill/>
          <a:ln/>
        </p:spPr>
        <p:txBody>
          <a:bodyPr wrap="none" lIns="170053" tIns="0" rIns="0" bIns="0" rtlCol="0" anchor="t">
            <a:spAutoFit/>
          </a:bodyPr>
          <a:lstStyle/>
          <a:p>
            <a:pPr algn="l" indent="0" marL="0">
              <a:lnSpc>
                <a:spcPts val="1000"/>
              </a:lnSpc>
              <a:buNone/>
            </a:pPr>
            <a:r>
              <a:rPr lang="en-US" sz="780" dirty="0">
                <a:solidFill>
                  <a:srgbClr val="E2E8F0"/>
                </a:solidFill>
              </a:rPr>
              <a:t>热管理系统</a:t>
            </a:r>
            <a:endParaRPr lang="en-US" sz="780" dirty="0"/>
          </a:p>
        </p:txBody>
      </p:sp>
      <p:sp>
        <p:nvSpPr>
          <p:cNvPr id="10" name="Text 7"/>
          <p:cNvSpPr/>
          <p:nvPr/>
        </p:nvSpPr>
        <p:spPr>
          <a:xfrm>
            <a:off x="571500" y="2560309"/>
            <a:ext cx="4214813" cy="155377"/>
          </a:xfrm>
          <a:prstGeom prst="rect">
            <a:avLst/>
          </a:prstGeom>
          <a:noFill/>
          <a:ln/>
        </p:spPr>
        <p:txBody>
          <a:bodyPr wrap="none" lIns="170053" tIns="0" rIns="0" bIns="0" rtlCol="0" anchor="t">
            <a:spAutoFit/>
          </a:bodyPr>
          <a:lstStyle/>
          <a:p>
            <a:pPr algn="l" indent="0" marL="0">
              <a:lnSpc>
                <a:spcPts val="1000"/>
              </a:lnSpc>
              <a:buNone/>
            </a:pPr>
            <a:r>
              <a:rPr lang="en-US" sz="780" dirty="0">
                <a:solidFill>
                  <a:srgbClr val="E2E8F0"/>
                </a:solidFill>
              </a:rPr>
              <a:t>内部和外部组件</a:t>
            </a:r>
            <a:endParaRPr lang="en-US" sz="780" dirty="0"/>
          </a:p>
        </p:txBody>
      </p:sp>
      <p:sp>
        <p:nvSpPr>
          <p:cNvPr id="11" name="Text 8"/>
          <p:cNvSpPr/>
          <p:nvPr/>
        </p:nvSpPr>
        <p:spPr>
          <a:xfrm>
            <a:off x="571500" y="2929998"/>
            <a:ext cx="4214813" cy="207169"/>
          </a:xfrm>
          <a:prstGeom prst="rect">
            <a:avLst/>
          </a:prstGeom>
          <a:noFill/>
          <a:ln/>
        </p:spPr>
        <p:txBody>
          <a:bodyPr wrap="none" lIns="0" tIns="0" rIns="0" bIns="0" rtlCol="0" anchor="t">
            <a:spAutoFit/>
          </a:bodyPr>
          <a:lstStyle/>
          <a:p>
            <a:pPr algn="l" indent="0" marL="0">
              <a:lnSpc>
                <a:spcPts val="1400"/>
              </a:lnSpc>
              <a:buNone/>
            </a:pPr>
            <a:r>
              <a:rPr lang="en-US" sz="987" b="1" dirty="0">
                <a:solidFill>
                  <a:srgbClr val="ED8936"/>
                </a:solidFill>
              </a:rPr>
              <a:t>售后优势</a:t>
            </a:r>
            <a:endParaRPr lang="en-US" sz="987" dirty="0"/>
          </a:p>
        </p:txBody>
      </p:sp>
      <p:sp>
        <p:nvSpPr>
          <p:cNvPr id="12" name="Text 9"/>
          <p:cNvSpPr/>
          <p:nvPr/>
        </p:nvSpPr>
        <p:spPr>
          <a:xfrm>
            <a:off x="571500" y="1653053"/>
            <a:ext cx="107156" cy="155377"/>
          </a:xfrm>
          <a:prstGeom prst="rect">
            <a:avLst/>
          </a:prstGeom>
          <a:noFill/>
          <a:ln/>
        </p:spPr>
        <p:txBody>
          <a:bodyPr wrap="none" lIns="0" tIns="0" rIns="0" bIns="0" rtlCol="0" anchor="t">
            <a:spAutoFit/>
          </a:bodyPr>
          <a:lstStyle/>
          <a:p>
            <a:pPr algn="l" indent="0" marL="0">
              <a:lnSpc>
                <a:spcPts val="1000"/>
              </a:lnSpc>
              <a:buNone/>
            </a:pPr>
            <a:r>
              <a:rPr lang="en-US" sz="780" dirty="0">
                <a:solidFill>
                  <a:srgbClr val="ED8936"/>
                </a:solidFill>
              </a:rPr>
              <a:t>■</a:t>
            </a:r>
            <a:endParaRPr lang="en-US" sz="780" dirty="0"/>
          </a:p>
        </p:txBody>
      </p:sp>
      <p:sp>
        <p:nvSpPr>
          <p:cNvPr id="13" name="Text 10"/>
          <p:cNvSpPr/>
          <p:nvPr/>
        </p:nvSpPr>
        <p:spPr>
          <a:xfrm>
            <a:off x="571500" y="1879867"/>
            <a:ext cx="107156" cy="155377"/>
          </a:xfrm>
          <a:prstGeom prst="rect">
            <a:avLst/>
          </a:prstGeom>
          <a:noFill/>
          <a:ln/>
        </p:spPr>
        <p:txBody>
          <a:bodyPr wrap="none" lIns="0" tIns="0" rIns="0" bIns="0" rtlCol="0" anchor="t">
            <a:spAutoFit/>
          </a:bodyPr>
          <a:lstStyle/>
          <a:p>
            <a:pPr algn="l" indent="0" marL="0">
              <a:lnSpc>
                <a:spcPts val="1000"/>
              </a:lnSpc>
              <a:buNone/>
            </a:pPr>
            <a:r>
              <a:rPr lang="en-US" sz="780" dirty="0">
                <a:solidFill>
                  <a:srgbClr val="ED8936"/>
                </a:solidFill>
              </a:rPr>
              <a:t>■</a:t>
            </a:r>
            <a:endParaRPr lang="en-US" sz="780" dirty="0"/>
          </a:p>
        </p:txBody>
      </p:sp>
      <p:sp>
        <p:nvSpPr>
          <p:cNvPr id="14" name="Text 11"/>
          <p:cNvSpPr/>
          <p:nvPr/>
        </p:nvSpPr>
        <p:spPr>
          <a:xfrm>
            <a:off x="571500" y="2106681"/>
            <a:ext cx="107156" cy="155377"/>
          </a:xfrm>
          <a:prstGeom prst="rect">
            <a:avLst/>
          </a:prstGeom>
          <a:noFill/>
          <a:ln/>
        </p:spPr>
        <p:txBody>
          <a:bodyPr wrap="none" lIns="0" tIns="0" rIns="0" bIns="0" rtlCol="0" anchor="t">
            <a:spAutoFit/>
          </a:bodyPr>
          <a:lstStyle/>
          <a:p>
            <a:pPr algn="l" indent="0" marL="0">
              <a:lnSpc>
                <a:spcPts val="1000"/>
              </a:lnSpc>
              <a:buNone/>
            </a:pPr>
            <a:r>
              <a:rPr lang="en-US" sz="780" dirty="0">
                <a:solidFill>
                  <a:srgbClr val="ED8936"/>
                </a:solidFill>
              </a:rPr>
              <a:t>■</a:t>
            </a:r>
            <a:endParaRPr lang="en-US" sz="780" dirty="0"/>
          </a:p>
        </p:txBody>
      </p:sp>
      <p:sp>
        <p:nvSpPr>
          <p:cNvPr id="15" name="Text 12"/>
          <p:cNvSpPr/>
          <p:nvPr/>
        </p:nvSpPr>
        <p:spPr>
          <a:xfrm>
            <a:off x="571500" y="2333495"/>
            <a:ext cx="107156" cy="155377"/>
          </a:xfrm>
          <a:prstGeom prst="rect">
            <a:avLst/>
          </a:prstGeom>
          <a:noFill/>
          <a:ln/>
        </p:spPr>
        <p:txBody>
          <a:bodyPr wrap="none" lIns="0" tIns="0" rIns="0" bIns="0" rtlCol="0" anchor="t">
            <a:spAutoFit/>
          </a:bodyPr>
          <a:lstStyle/>
          <a:p>
            <a:pPr algn="l" indent="0" marL="0">
              <a:lnSpc>
                <a:spcPts val="1000"/>
              </a:lnSpc>
              <a:buNone/>
            </a:pPr>
            <a:r>
              <a:rPr lang="en-US" sz="780" dirty="0">
                <a:solidFill>
                  <a:srgbClr val="ED8936"/>
                </a:solidFill>
              </a:rPr>
              <a:t>■</a:t>
            </a:r>
            <a:endParaRPr lang="en-US" sz="780" dirty="0"/>
          </a:p>
        </p:txBody>
      </p:sp>
      <p:sp>
        <p:nvSpPr>
          <p:cNvPr id="16" name="Text 13"/>
          <p:cNvSpPr/>
          <p:nvPr/>
        </p:nvSpPr>
        <p:spPr>
          <a:xfrm>
            <a:off x="571500" y="2560309"/>
            <a:ext cx="107156" cy="155377"/>
          </a:xfrm>
          <a:prstGeom prst="rect">
            <a:avLst/>
          </a:prstGeom>
          <a:noFill/>
          <a:ln/>
        </p:spPr>
        <p:txBody>
          <a:bodyPr wrap="none" lIns="0" tIns="0" rIns="0" bIns="0" rtlCol="0" anchor="t">
            <a:spAutoFit/>
          </a:bodyPr>
          <a:lstStyle/>
          <a:p>
            <a:pPr algn="l" indent="0" marL="0">
              <a:lnSpc>
                <a:spcPts val="1000"/>
              </a:lnSpc>
              <a:buNone/>
            </a:pPr>
            <a:r>
              <a:rPr lang="en-US" sz="780" dirty="0">
                <a:solidFill>
                  <a:srgbClr val="ED8936"/>
                </a:solidFill>
              </a:rPr>
              <a:t>■</a:t>
            </a:r>
            <a:endParaRPr lang="en-US" sz="780" dirty="0"/>
          </a:p>
        </p:txBody>
      </p:sp>
      <p:sp>
        <p:nvSpPr>
          <p:cNvPr id="17" name="Text 14"/>
          <p:cNvSpPr/>
          <p:nvPr/>
        </p:nvSpPr>
        <p:spPr>
          <a:xfrm>
            <a:off x="571500" y="3244323"/>
            <a:ext cx="4214813" cy="155377"/>
          </a:xfrm>
          <a:prstGeom prst="rect">
            <a:avLst/>
          </a:prstGeom>
          <a:noFill/>
          <a:ln/>
        </p:spPr>
        <p:txBody>
          <a:bodyPr wrap="none" lIns="170053" tIns="0" rIns="0" bIns="0" rtlCol="0" anchor="t">
            <a:spAutoFit/>
          </a:bodyPr>
          <a:lstStyle/>
          <a:p>
            <a:pPr algn="l" indent="0" marL="0">
              <a:lnSpc>
                <a:spcPts val="1000"/>
              </a:lnSpc>
              <a:buNone/>
            </a:pPr>
            <a:r>
              <a:rPr lang="en-US" sz="780" dirty="0">
                <a:solidFill>
                  <a:srgbClr val="E2E8F0"/>
                </a:solidFill>
              </a:rPr>
              <a:t>与领先的中国电动汽车制造商建立直接关系</a:t>
            </a:r>
            <a:endParaRPr lang="en-US" sz="780" dirty="0"/>
          </a:p>
        </p:txBody>
      </p:sp>
      <p:sp>
        <p:nvSpPr>
          <p:cNvPr id="18" name="Text 15"/>
          <p:cNvSpPr/>
          <p:nvPr/>
        </p:nvSpPr>
        <p:spPr>
          <a:xfrm>
            <a:off x="571500" y="3471137"/>
            <a:ext cx="4214813" cy="155377"/>
          </a:xfrm>
          <a:prstGeom prst="rect">
            <a:avLst/>
          </a:prstGeom>
          <a:noFill/>
          <a:ln/>
        </p:spPr>
        <p:txBody>
          <a:bodyPr wrap="none" lIns="170053" tIns="0" rIns="0" bIns="0" rtlCol="0" anchor="t">
            <a:spAutoFit/>
          </a:bodyPr>
          <a:lstStyle/>
          <a:p>
            <a:pPr algn="l" indent="0" marL="0">
              <a:lnSpc>
                <a:spcPts val="1000"/>
              </a:lnSpc>
              <a:buNone/>
            </a:pPr>
            <a:r>
              <a:rPr lang="en-US" sz="780" dirty="0">
                <a:solidFill>
                  <a:srgbClr val="E2E8F0"/>
                </a:solidFill>
              </a:rPr>
              <a:t>符合国际标准的质量认证组件</a:t>
            </a:r>
            <a:endParaRPr lang="en-US" sz="780" dirty="0"/>
          </a:p>
        </p:txBody>
      </p:sp>
      <p:sp>
        <p:nvSpPr>
          <p:cNvPr id="19" name="Text 16"/>
          <p:cNvSpPr/>
          <p:nvPr/>
        </p:nvSpPr>
        <p:spPr>
          <a:xfrm>
            <a:off x="571500" y="3697951"/>
            <a:ext cx="4214813" cy="155377"/>
          </a:xfrm>
          <a:prstGeom prst="rect">
            <a:avLst/>
          </a:prstGeom>
          <a:noFill/>
          <a:ln/>
        </p:spPr>
        <p:txBody>
          <a:bodyPr wrap="none" lIns="170053" tIns="0" rIns="0" bIns="0" rtlCol="0" anchor="t">
            <a:spAutoFit/>
          </a:bodyPr>
          <a:lstStyle/>
          <a:p>
            <a:pPr algn="l" indent="0" marL="0">
              <a:lnSpc>
                <a:spcPts val="1000"/>
              </a:lnSpc>
              <a:buNone/>
            </a:pPr>
            <a:r>
              <a:rPr lang="en-US" sz="780" dirty="0">
                <a:solidFill>
                  <a:srgbClr val="E2E8F0"/>
                </a:solidFill>
              </a:rPr>
              <a:t>通过优化物流实现有竞争力的定价</a:t>
            </a:r>
            <a:endParaRPr lang="en-US" sz="780" dirty="0"/>
          </a:p>
        </p:txBody>
      </p:sp>
      <p:sp>
        <p:nvSpPr>
          <p:cNvPr id="20" name="Text 17"/>
          <p:cNvSpPr/>
          <p:nvPr/>
        </p:nvSpPr>
        <p:spPr>
          <a:xfrm>
            <a:off x="571500" y="3924765"/>
            <a:ext cx="4214813" cy="155377"/>
          </a:xfrm>
          <a:prstGeom prst="rect">
            <a:avLst/>
          </a:prstGeom>
          <a:noFill/>
          <a:ln/>
        </p:spPr>
        <p:txBody>
          <a:bodyPr wrap="none" lIns="170053" tIns="0" rIns="0" bIns="0" rtlCol="0" anchor="t">
            <a:spAutoFit/>
          </a:bodyPr>
          <a:lstStyle/>
          <a:p>
            <a:pPr algn="l" indent="0" marL="0">
              <a:lnSpc>
                <a:spcPts val="1000"/>
              </a:lnSpc>
              <a:buNone/>
            </a:pPr>
            <a:r>
              <a:rPr lang="en-US" sz="780" dirty="0">
                <a:solidFill>
                  <a:srgbClr val="E2E8F0"/>
                </a:solidFill>
              </a:rPr>
              <a:t>技术支持和保修服务</a:t>
            </a:r>
            <a:endParaRPr lang="en-US" sz="780" dirty="0"/>
          </a:p>
        </p:txBody>
      </p:sp>
      <p:sp>
        <p:nvSpPr>
          <p:cNvPr id="21" name="Text 18"/>
          <p:cNvSpPr/>
          <p:nvPr/>
        </p:nvSpPr>
        <p:spPr>
          <a:xfrm>
            <a:off x="571500" y="4151579"/>
            <a:ext cx="4214813" cy="155377"/>
          </a:xfrm>
          <a:prstGeom prst="rect">
            <a:avLst/>
          </a:prstGeom>
          <a:noFill/>
          <a:ln/>
        </p:spPr>
        <p:txBody>
          <a:bodyPr wrap="none" lIns="170053" tIns="0" rIns="0" bIns="0" rtlCol="0" anchor="t">
            <a:spAutoFit/>
          </a:bodyPr>
          <a:lstStyle/>
          <a:p>
            <a:pPr algn="l" indent="0" marL="0">
              <a:lnSpc>
                <a:spcPts val="1000"/>
              </a:lnSpc>
              <a:buNone/>
            </a:pPr>
            <a:r>
              <a:rPr lang="en-US" sz="780" dirty="0">
                <a:solidFill>
                  <a:srgbClr val="E2E8F0"/>
                </a:solidFill>
              </a:rPr>
              <a:t>快速交付到阿联酋、中东和非洲市场</a:t>
            </a:r>
            <a:endParaRPr lang="en-US" sz="780" dirty="0"/>
          </a:p>
        </p:txBody>
      </p:sp>
      <p:sp>
        <p:nvSpPr>
          <p:cNvPr id="22" name="Shape 19"/>
          <p:cNvSpPr/>
          <p:nvPr/>
        </p:nvSpPr>
        <p:spPr>
          <a:xfrm>
            <a:off x="5143500" y="1338728"/>
            <a:ext cx="3429000" cy="3182541"/>
          </a:xfrm>
          <a:prstGeom prst="rect">
            <a:avLst/>
          </a:prstGeom>
          <a:solidFill>
            <a:srgbClr val="ED8936"/>
          </a:solidFill>
          <a:ln/>
        </p:spPr>
      </p:sp>
      <p:sp>
        <p:nvSpPr>
          <p:cNvPr id="23" name="Text 20"/>
          <p:cNvSpPr/>
          <p:nvPr/>
        </p:nvSpPr>
        <p:spPr>
          <a:xfrm>
            <a:off x="571500" y="3244323"/>
            <a:ext cx="107156" cy="155377"/>
          </a:xfrm>
          <a:prstGeom prst="rect">
            <a:avLst/>
          </a:prstGeom>
          <a:noFill/>
          <a:ln/>
        </p:spPr>
        <p:txBody>
          <a:bodyPr wrap="none" lIns="0" tIns="0" rIns="0" bIns="0" rtlCol="0" anchor="t">
            <a:spAutoFit/>
          </a:bodyPr>
          <a:lstStyle/>
          <a:p>
            <a:pPr algn="l" indent="0" marL="0">
              <a:lnSpc>
                <a:spcPts val="1000"/>
              </a:lnSpc>
              <a:buNone/>
            </a:pPr>
            <a:r>
              <a:rPr lang="en-US" sz="780" dirty="0">
                <a:solidFill>
                  <a:srgbClr val="ED8936"/>
                </a:solidFill>
              </a:rPr>
              <a:t>■</a:t>
            </a:r>
            <a:endParaRPr lang="en-US" sz="780" dirty="0"/>
          </a:p>
        </p:txBody>
      </p:sp>
      <p:sp>
        <p:nvSpPr>
          <p:cNvPr id="24" name="Text 21"/>
          <p:cNvSpPr/>
          <p:nvPr/>
        </p:nvSpPr>
        <p:spPr>
          <a:xfrm>
            <a:off x="571500" y="3471137"/>
            <a:ext cx="107156" cy="155377"/>
          </a:xfrm>
          <a:prstGeom prst="rect">
            <a:avLst/>
          </a:prstGeom>
          <a:noFill/>
          <a:ln/>
        </p:spPr>
        <p:txBody>
          <a:bodyPr wrap="none" lIns="0" tIns="0" rIns="0" bIns="0" rtlCol="0" anchor="t">
            <a:spAutoFit/>
          </a:bodyPr>
          <a:lstStyle/>
          <a:p>
            <a:pPr algn="l" indent="0" marL="0">
              <a:lnSpc>
                <a:spcPts val="1000"/>
              </a:lnSpc>
              <a:buNone/>
            </a:pPr>
            <a:r>
              <a:rPr lang="en-US" sz="780" dirty="0">
                <a:solidFill>
                  <a:srgbClr val="ED8936"/>
                </a:solidFill>
              </a:rPr>
              <a:t>■</a:t>
            </a:r>
            <a:endParaRPr lang="en-US" sz="780" dirty="0"/>
          </a:p>
        </p:txBody>
      </p:sp>
      <p:sp>
        <p:nvSpPr>
          <p:cNvPr id="25" name="Text 22"/>
          <p:cNvSpPr/>
          <p:nvPr/>
        </p:nvSpPr>
        <p:spPr>
          <a:xfrm>
            <a:off x="571500" y="3697951"/>
            <a:ext cx="107156" cy="155377"/>
          </a:xfrm>
          <a:prstGeom prst="rect">
            <a:avLst/>
          </a:prstGeom>
          <a:noFill/>
          <a:ln/>
        </p:spPr>
        <p:txBody>
          <a:bodyPr wrap="none" lIns="0" tIns="0" rIns="0" bIns="0" rtlCol="0" anchor="t">
            <a:spAutoFit/>
          </a:bodyPr>
          <a:lstStyle/>
          <a:p>
            <a:pPr algn="l" indent="0" marL="0">
              <a:lnSpc>
                <a:spcPts val="1000"/>
              </a:lnSpc>
              <a:buNone/>
            </a:pPr>
            <a:r>
              <a:rPr lang="en-US" sz="780" dirty="0">
                <a:solidFill>
                  <a:srgbClr val="ED8936"/>
                </a:solidFill>
              </a:rPr>
              <a:t>■</a:t>
            </a:r>
            <a:endParaRPr lang="en-US" sz="780" dirty="0"/>
          </a:p>
        </p:txBody>
      </p:sp>
      <p:sp>
        <p:nvSpPr>
          <p:cNvPr id="26" name="Text 23"/>
          <p:cNvSpPr/>
          <p:nvPr/>
        </p:nvSpPr>
        <p:spPr>
          <a:xfrm>
            <a:off x="571500" y="3924765"/>
            <a:ext cx="107156" cy="155377"/>
          </a:xfrm>
          <a:prstGeom prst="rect">
            <a:avLst/>
          </a:prstGeom>
          <a:noFill/>
          <a:ln/>
        </p:spPr>
        <p:txBody>
          <a:bodyPr wrap="none" lIns="0" tIns="0" rIns="0" bIns="0" rtlCol="0" anchor="t">
            <a:spAutoFit/>
          </a:bodyPr>
          <a:lstStyle/>
          <a:p>
            <a:pPr algn="l" indent="0" marL="0">
              <a:lnSpc>
                <a:spcPts val="1000"/>
              </a:lnSpc>
              <a:buNone/>
            </a:pPr>
            <a:r>
              <a:rPr lang="en-US" sz="780" dirty="0">
                <a:solidFill>
                  <a:srgbClr val="ED8936"/>
                </a:solidFill>
              </a:rPr>
              <a:t>■</a:t>
            </a:r>
            <a:endParaRPr lang="en-US" sz="780" dirty="0"/>
          </a:p>
        </p:txBody>
      </p:sp>
      <p:sp>
        <p:nvSpPr>
          <p:cNvPr id="27" name="Text 24"/>
          <p:cNvSpPr/>
          <p:nvPr/>
        </p:nvSpPr>
        <p:spPr>
          <a:xfrm>
            <a:off x="571500" y="4151579"/>
            <a:ext cx="107156" cy="155377"/>
          </a:xfrm>
          <a:prstGeom prst="rect">
            <a:avLst/>
          </a:prstGeom>
          <a:noFill/>
          <a:ln/>
        </p:spPr>
        <p:txBody>
          <a:bodyPr wrap="none" lIns="0" tIns="0" rIns="0" bIns="0" rtlCol="0" anchor="t">
            <a:spAutoFit/>
          </a:bodyPr>
          <a:lstStyle/>
          <a:p>
            <a:pPr algn="l" indent="0" marL="0">
              <a:lnSpc>
                <a:spcPts val="1000"/>
              </a:lnSpc>
              <a:buNone/>
            </a:pPr>
            <a:r>
              <a:rPr lang="en-US" sz="780" dirty="0">
                <a:solidFill>
                  <a:srgbClr val="ED8936"/>
                </a:solidFill>
              </a:rPr>
              <a:t>■</a:t>
            </a:r>
            <a:endParaRPr lang="en-US" sz="780" dirty="0"/>
          </a:p>
        </p:txBody>
      </p:sp>
      <p:sp>
        <p:nvSpPr>
          <p:cNvPr id="28" name="Text 25"/>
          <p:cNvSpPr/>
          <p:nvPr/>
        </p:nvSpPr>
        <p:spPr>
          <a:xfrm>
            <a:off x="5429250" y="1624478"/>
            <a:ext cx="2857500" cy="226814"/>
          </a:xfrm>
          <a:prstGeom prst="rect">
            <a:avLst/>
          </a:prstGeom>
          <a:noFill/>
          <a:ln/>
        </p:spPr>
        <p:txBody>
          <a:bodyPr wrap="none" lIns="0" tIns="0" rIns="0" bIns="0" rtlCol="0" anchor="t">
            <a:spAutoFit/>
          </a:bodyPr>
          <a:lstStyle/>
          <a:p>
            <a:pPr algn="ctr" indent="0" marL="0">
              <a:lnSpc>
                <a:spcPts val="1500"/>
              </a:lnSpc>
              <a:buNone/>
            </a:pPr>
            <a:r>
              <a:rPr lang="en-US" sz="1090" b="1" dirty="0">
                <a:solidFill>
                  <a:srgbClr val="FFFFFF"/>
                </a:solidFill>
              </a:rPr>
              <a:t>为什么选择中国电动汽车供应链</a:t>
            </a:r>
            <a:endParaRPr lang="en-US" sz="1090" dirty="0"/>
          </a:p>
        </p:txBody>
      </p:sp>
      <p:sp>
        <p:nvSpPr>
          <p:cNvPr id="29" name="Text 26"/>
          <p:cNvSpPr/>
          <p:nvPr/>
        </p:nvSpPr>
        <p:spPr>
          <a:xfrm>
            <a:off x="5598412" y="2137042"/>
            <a:ext cx="1090426" cy="514350"/>
          </a:xfrm>
          <a:prstGeom prst="rect">
            <a:avLst/>
          </a:prstGeom>
          <a:noFill/>
          <a:ln/>
        </p:spPr>
        <p:txBody>
          <a:bodyPr wrap="none" lIns="0" tIns="0" rIns="0" bIns="0" rtlCol="0" anchor="t">
            <a:spAutoFit/>
          </a:bodyPr>
          <a:lstStyle/>
          <a:p>
            <a:pPr algn="ctr" indent="0" marL="0">
              <a:lnSpc>
                <a:spcPts val="4100"/>
              </a:lnSpc>
              <a:buNone/>
            </a:pPr>
            <a:r>
              <a:rPr lang="en-US" sz="3731" b="1" dirty="0">
                <a:solidFill>
                  <a:srgbClr val="FFFFFF"/>
                </a:solidFill>
              </a:rPr>
              <a:t>60%</a:t>
            </a:r>
            <a:endParaRPr lang="en-US" sz="3731" dirty="0"/>
          </a:p>
        </p:txBody>
      </p:sp>
      <p:sp>
        <p:nvSpPr>
          <p:cNvPr id="30" name="Text 27"/>
          <p:cNvSpPr/>
          <p:nvPr/>
        </p:nvSpPr>
        <p:spPr>
          <a:xfrm>
            <a:off x="5598412" y="2758548"/>
            <a:ext cx="1090426" cy="320018"/>
          </a:xfrm>
          <a:prstGeom prst="rect">
            <a:avLst/>
          </a:prstGeom>
          <a:noFill/>
          <a:ln/>
        </p:spPr>
        <p:txBody>
          <a:bodyPr wrap="square" lIns="0" tIns="0" rIns="0" bIns="0" rtlCol="0" anchor="t">
            <a:spAutoFit/>
          </a:bodyPr>
          <a:lstStyle/>
          <a:p>
            <a:pPr algn="ctr" indent="0" marL="0">
              <a:lnSpc>
                <a:spcPts val="1300"/>
              </a:lnSpc>
              <a:buNone/>
            </a:pPr>
            <a:r>
              <a:rPr lang="en-US" sz="784" b="1" dirty="0">
                <a:solidFill>
                  <a:srgbClr val="FFFFFF"/>
                </a:solidFill>
              </a:rPr>
              <a:t>全球电动汽车</a:t>
            </a:r>
            <a:pPr algn="ctr" indent="0" marL="0">
              <a:lnSpc>
                <a:spcPts val="1300"/>
              </a:lnSpc>
              <a:buNone/>
            </a:pPr>
            <a:r>
              <a:rPr lang="en-US" sz="784" b="1" dirty="0">
                <a:solidFill>
                  <a:srgbClr val="FFFFFF"/>
                </a:solidFill>
              </a:rPr>
              <a:t>
</a:t>
            </a:r>
            <a:pPr algn="ctr" indent="0" marL="0">
              <a:lnSpc>
                <a:spcPts val="1300"/>
              </a:lnSpc>
              <a:buNone/>
            </a:pPr>
            <a:r>
              <a:rPr lang="en-US" sz="784" b="1" dirty="0">
                <a:solidFill>
                  <a:srgbClr val="FFFFFF"/>
                </a:solidFill>
              </a:rPr>
              <a:t>生产</a:t>
            </a:r>
            <a:endParaRPr lang="en-US" sz="784" dirty="0"/>
          </a:p>
        </p:txBody>
      </p:sp>
      <p:sp>
        <p:nvSpPr>
          <p:cNvPr id="31" name="Text 28"/>
          <p:cNvSpPr/>
          <p:nvPr/>
        </p:nvSpPr>
        <p:spPr>
          <a:xfrm>
            <a:off x="7027162" y="2137042"/>
            <a:ext cx="1090426" cy="514350"/>
          </a:xfrm>
          <a:prstGeom prst="rect">
            <a:avLst/>
          </a:prstGeom>
          <a:noFill/>
          <a:ln/>
        </p:spPr>
        <p:txBody>
          <a:bodyPr wrap="none" lIns="0" tIns="0" rIns="0" bIns="0" rtlCol="0" anchor="t">
            <a:spAutoFit/>
          </a:bodyPr>
          <a:lstStyle/>
          <a:p>
            <a:pPr algn="ctr" indent="0" marL="0">
              <a:lnSpc>
                <a:spcPts val="4100"/>
              </a:lnSpc>
              <a:buNone/>
            </a:pPr>
            <a:r>
              <a:rPr lang="en-US" sz="3731" b="1" dirty="0">
                <a:solidFill>
                  <a:srgbClr val="FFFFFF"/>
                </a:solidFill>
              </a:rPr>
              <a:t>75%</a:t>
            </a:r>
            <a:endParaRPr lang="en-US" sz="3731" dirty="0"/>
          </a:p>
        </p:txBody>
      </p:sp>
      <p:sp>
        <p:nvSpPr>
          <p:cNvPr id="32" name="Text 29"/>
          <p:cNvSpPr/>
          <p:nvPr/>
        </p:nvSpPr>
        <p:spPr>
          <a:xfrm>
            <a:off x="7027162" y="2758548"/>
            <a:ext cx="1090426" cy="320018"/>
          </a:xfrm>
          <a:prstGeom prst="rect">
            <a:avLst/>
          </a:prstGeom>
          <a:noFill/>
          <a:ln/>
        </p:spPr>
        <p:txBody>
          <a:bodyPr wrap="square" lIns="0" tIns="0" rIns="0" bIns="0" rtlCol="0" anchor="t">
            <a:spAutoFit/>
          </a:bodyPr>
          <a:lstStyle/>
          <a:p>
            <a:pPr algn="ctr" indent="0" marL="0">
              <a:lnSpc>
                <a:spcPts val="1300"/>
              </a:lnSpc>
              <a:buNone/>
            </a:pPr>
            <a:r>
              <a:rPr lang="en-US" sz="784" b="1" dirty="0">
                <a:solidFill>
                  <a:srgbClr val="FFFFFF"/>
                </a:solidFill>
              </a:rPr>
              <a:t>电池制造</a:t>
            </a:r>
            <a:pPr algn="ctr" indent="0" marL="0">
              <a:lnSpc>
                <a:spcPts val="1300"/>
              </a:lnSpc>
              <a:buNone/>
            </a:pPr>
            <a:r>
              <a:rPr lang="en-US" sz="784" b="1" dirty="0">
                <a:solidFill>
                  <a:srgbClr val="FFFFFF"/>
                </a:solidFill>
              </a:rPr>
              <a:t>
</a:t>
            </a:r>
            <a:pPr algn="ctr" indent="0" marL="0">
              <a:lnSpc>
                <a:spcPts val="1300"/>
              </a:lnSpc>
              <a:buNone/>
            </a:pPr>
            <a:r>
              <a:rPr lang="en-US" sz="784" b="1" dirty="0">
                <a:solidFill>
                  <a:srgbClr val="FFFFFF"/>
                </a:solidFill>
              </a:rPr>
              <a:t>能力</a:t>
            </a:r>
            <a:endParaRPr lang="en-US" sz="784" dirty="0"/>
          </a:p>
        </p:txBody>
      </p:sp>
      <p:sp>
        <p:nvSpPr>
          <p:cNvPr id="33" name="Text 30"/>
          <p:cNvSpPr/>
          <p:nvPr/>
        </p:nvSpPr>
        <p:spPr>
          <a:xfrm>
            <a:off x="5429250" y="3328597"/>
            <a:ext cx="2857500" cy="365727"/>
          </a:xfrm>
          <a:prstGeom prst="rect">
            <a:avLst/>
          </a:prstGeom>
          <a:noFill/>
          <a:ln/>
        </p:spPr>
        <p:txBody>
          <a:bodyPr wrap="square" lIns="0" tIns="0" rIns="0" bIns="0" rtlCol="0" anchor="t">
            <a:spAutoFit/>
          </a:bodyPr>
          <a:lstStyle/>
          <a:p>
            <a:pPr algn="l" indent="0" marL="0">
              <a:lnSpc>
                <a:spcPts val="1400"/>
              </a:lnSpc>
              <a:buNone/>
            </a:pPr>
            <a:r>
              <a:rPr lang="en-US" sz="834" dirty="0">
                <a:solidFill>
                  <a:srgbClr val="FFFFFF"/>
                </a:solidFill>
              </a:rPr>
              <a:t>无与伦比的规模、创新和成本效率推动全球电动汽车革命。</a:t>
            </a:r>
            <a:endParaRPr lang="en-US" sz="834"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p:nvPr/>
        </p:nvSpPr>
        <p:spPr>
          <a:xfrm>
            <a:off x="571500" y="428625"/>
            <a:ext cx="8001000" cy="164306"/>
          </a:xfrm>
          <a:prstGeom prst="rect">
            <a:avLst/>
          </a:prstGeom>
          <a:noFill/>
          <a:ln/>
        </p:spPr>
        <p:txBody>
          <a:bodyPr wrap="none" lIns="0" tIns="0" rIns="0" bIns="0" rtlCol="0" anchor="t">
            <a:spAutoFit/>
          </a:bodyPr>
          <a:lstStyle/>
          <a:p>
            <a:pPr algn="l" indent="0" marL="0">
              <a:lnSpc>
                <a:spcPts val="1100"/>
              </a:lnSpc>
              <a:buNone/>
            </a:pPr>
            <a:r>
              <a:rPr lang="en-US" sz="784" b="1" dirty="0">
                <a:solidFill>
                  <a:srgbClr val="ED8936"/>
                </a:solidFill>
              </a:rPr>
              <a:t>可再生能源解决方案</a:t>
            </a:r>
            <a:endParaRPr lang="en-US" sz="784" dirty="0"/>
          </a:p>
        </p:txBody>
      </p:sp>
      <p:sp>
        <p:nvSpPr>
          <p:cNvPr id="4" name="Text 1"/>
          <p:cNvSpPr/>
          <p:nvPr/>
        </p:nvSpPr>
        <p:spPr>
          <a:xfrm>
            <a:off x="571500" y="700088"/>
            <a:ext cx="8001000" cy="390032"/>
          </a:xfrm>
          <a:prstGeom prst="rect">
            <a:avLst/>
          </a:prstGeom>
          <a:noFill/>
          <a:ln/>
        </p:spPr>
        <p:txBody>
          <a:bodyPr wrap="none" lIns="0" tIns="0" rIns="0" bIns="0" rtlCol="0" anchor="t">
            <a:spAutoFit/>
          </a:bodyPr>
          <a:lstStyle/>
          <a:p>
            <a:pPr algn="l" indent="0" marL="0">
              <a:lnSpc>
                <a:spcPts val="3100"/>
              </a:lnSpc>
              <a:buNone/>
            </a:pPr>
            <a:r>
              <a:rPr lang="en-US" sz="2121" b="1" dirty="0">
                <a:solidFill>
                  <a:srgbClr val="FFFFFF"/>
                </a:solidFill>
              </a:rPr>
              <a:t>推动清洁能源转型</a:t>
            </a:r>
            <a:endParaRPr lang="en-US" sz="2121" dirty="0"/>
          </a:p>
        </p:txBody>
      </p:sp>
      <p:sp>
        <p:nvSpPr>
          <p:cNvPr id="5" name="Shape 2"/>
          <p:cNvSpPr/>
          <p:nvPr/>
        </p:nvSpPr>
        <p:spPr>
          <a:xfrm>
            <a:off x="571500" y="1447307"/>
            <a:ext cx="1866305" cy="2152055"/>
          </a:xfrm>
          <a:prstGeom prst="rect">
            <a:avLst/>
          </a:prstGeom>
          <a:solidFill>
            <a:srgbClr val="1A202C"/>
          </a:solidFill>
          <a:ln/>
        </p:spPr>
      </p:sp>
      <p:pic>
        <p:nvPicPr>
          <p:cNvPr id="6" name="Image 1" descr="preencoded.png">    </p:cNvPr>
          <p:cNvPicPr>
            <a:picLocks noChangeAspect="1"/>
          </p:cNvPicPr>
          <p:nvPr/>
        </p:nvPicPr>
        <p:blipFill>
          <a:blip r:embed="rId2"/>
          <a:stretch>
            <a:fillRect/>
          </a:stretch>
        </p:blipFill>
        <p:spPr>
          <a:xfrm>
            <a:off x="1317129" y="1683051"/>
            <a:ext cx="375047" cy="300038"/>
          </a:xfrm>
          <a:prstGeom prst="rect">
            <a:avLst/>
          </a:prstGeom>
        </p:spPr>
      </p:pic>
      <p:sp>
        <p:nvSpPr>
          <p:cNvPr id="7" name="Text 3"/>
          <p:cNvSpPr/>
          <p:nvPr/>
        </p:nvSpPr>
        <p:spPr>
          <a:xfrm>
            <a:off x="714375" y="2177755"/>
            <a:ext cx="1580555" cy="185738"/>
          </a:xfrm>
          <a:prstGeom prst="rect">
            <a:avLst/>
          </a:prstGeom>
          <a:noFill/>
          <a:ln/>
        </p:spPr>
        <p:txBody>
          <a:bodyPr wrap="none" lIns="0" tIns="0" rIns="0" bIns="0" rtlCol="0" anchor="t">
            <a:spAutoFit/>
          </a:bodyPr>
          <a:lstStyle/>
          <a:p>
            <a:pPr algn="ctr" indent="0" marL="0">
              <a:lnSpc>
                <a:spcPts val="1500"/>
              </a:lnSpc>
              <a:buNone/>
            </a:pPr>
            <a:r>
              <a:rPr lang="en-US" sz="987" b="1" dirty="0">
                <a:solidFill>
                  <a:srgbClr val="FFFFFF"/>
                </a:solidFill>
              </a:rPr>
              <a:t>太阳能系统</a:t>
            </a:r>
            <a:endParaRPr lang="en-US" sz="987" dirty="0"/>
          </a:p>
        </p:txBody>
      </p:sp>
      <p:sp>
        <p:nvSpPr>
          <p:cNvPr id="8" name="Text 4"/>
          <p:cNvSpPr/>
          <p:nvPr/>
        </p:nvSpPr>
        <p:spPr>
          <a:xfrm>
            <a:off x="714375" y="2506368"/>
            <a:ext cx="37588" cy="150019"/>
          </a:xfrm>
          <a:prstGeom prst="rect">
            <a:avLst/>
          </a:prstGeom>
          <a:noFill/>
          <a:ln/>
        </p:spPr>
        <p:txBody>
          <a:bodyPr wrap="none" lIns="0" tIns="0" rIns="0" bIns="0" rtlCol="0" anchor="t">
            <a:spAutoFit/>
          </a:bodyPr>
          <a:lstStyle/>
          <a:p>
            <a:pPr algn="l" indent="0" marL="0">
              <a:lnSpc>
                <a:spcPts val="1200"/>
              </a:lnSpc>
              <a:buNone/>
            </a:pPr>
            <a:r>
              <a:rPr lang="en-US" sz="683" b="1" dirty="0">
                <a:solidFill>
                  <a:srgbClr val="ED8936"/>
                </a:solidFill>
              </a:rPr>
              <a:t>•</a:t>
            </a:r>
            <a:endParaRPr lang="en-US" sz="683" dirty="0"/>
          </a:p>
        </p:txBody>
      </p:sp>
      <p:sp>
        <p:nvSpPr>
          <p:cNvPr id="9" name="Text 5"/>
          <p:cNvSpPr/>
          <p:nvPr/>
        </p:nvSpPr>
        <p:spPr>
          <a:xfrm>
            <a:off x="821531" y="2513512"/>
            <a:ext cx="500063" cy="135731"/>
          </a:xfrm>
          <a:prstGeom prst="rect">
            <a:avLst/>
          </a:prstGeom>
          <a:noFill/>
          <a:ln/>
        </p:spPr>
        <p:txBody>
          <a:bodyPr wrap="none" lIns="0" tIns="0" rIns="0" bIns="0" rtlCol="0" anchor="t">
            <a:spAutoFit/>
          </a:bodyPr>
          <a:lstStyle/>
          <a:p>
            <a:pPr algn="l" indent="0" marL="0">
              <a:lnSpc>
                <a:spcPts val="1200"/>
              </a:lnSpc>
              <a:buNone/>
            </a:pPr>
            <a:r>
              <a:rPr lang="en-US" sz="727" dirty="0">
                <a:solidFill>
                  <a:srgbClr val="E2E8F0"/>
                </a:solidFill>
              </a:rPr>
              <a:t>高效光伏板</a:t>
            </a:r>
            <a:endParaRPr lang="en-US" sz="727" dirty="0"/>
          </a:p>
        </p:txBody>
      </p:sp>
      <p:sp>
        <p:nvSpPr>
          <p:cNvPr id="10" name="Text 6"/>
          <p:cNvSpPr/>
          <p:nvPr/>
        </p:nvSpPr>
        <p:spPr>
          <a:xfrm>
            <a:off x="714375" y="2742112"/>
            <a:ext cx="37588" cy="150019"/>
          </a:xfrm>
          <a:prstGeom prst="rect">
            <a:avLst/>
          </a:prstGeom>
          <a:noFill/>
          <a:ln/>
        </p:spPr>
        <p:txBody>
          <a:bodyPr wrap="none" lIns="0" tIns="0" rIns="0" bIns="0" rtlCol="0" anchor="t">
            <a:spAutoFit/>
          </a:bodyPr>
          <a:lstStyle/>
          <a:p>
            <a:pPr algn="l" indent="0" marL="0">
              <a:lnSpc>
                <a:spcPts val="1200"/>
              </a:lnSpc>
              <a:buNone/>
            </a:pPr>
            <a:r>
              <a:rPr lang="en-US" sz="683" b="1" dirty="0">
                <a:solidFill>
                  <a:srgbClr val="ED8936"/>
                </a:solidFill>
              </a:rPr>
              <a:t>•</a:t>
            </a:r>
            <a:endParaRPr lang="en-US" sz="683" dirty="0"/>
          </a:p>
        </p:txBody>
      </p:sp>
      <p:sp>
        <p:nvSpPr>
          <p:cNvPr id="11" name="Text 7"/>
          <p:cNvSpPr/>
          <p:nvPr/>
        </p:nvSpPr>
        <p:spPr>
          <a:xfrm>
            <a:off x="821531" y="2749255"/>
            <a:ext cx="1100138" cy="135731"/>
          </a:xfrm>
          <a:prstGeom prst="rect">
            <a:avLst/>
          </a:prstGeom>
          <a:noFill/>
          <a:ln/>
        </p:spPr>
        <p:txBody>
          <a:bodyPr wrap="none" lIns="0" tIns="0" rIns="0" bIns="0" rtlCol="0" anchor="t">
            <a:spAutoFit/>
          </a:bodyPr>
          <a:lstStyle/>
          <a:p>
            <a:pPr algn="l" indent="0" marL="0">
              <a:lnSpc>
                <a:spcPts val="1200"/>
              </a:lnSpc>
              <a:buNone/>
            </a:pPr>
            <a:r>
              <a:rPr lang="en-US" sz="727" dirty="0">
                <a:solidFill>
                  <a:srgbClr val="E2E8F0"/>
                </a:solidFill>
              </a:rPr>
              <a:t>太阳能逆变器和安装系统</a:t>
            </a:r>
            <a:endParaRPr lang="en-US" sz="727" dirty="0"/>
          </a:p>
        </p:txBody>
      </p:sp>
      <p:sp>
        <p:nvSpPr>
          <p:cNvPr id="12" name="Text 8"/>
          <p:cNvSpPr/>
          <p:nvPr/>
        </p:nvSpPr>
        <p:spPr>
          <a:xfrm>
            <a:off x="714375" y="2977855"/>
            <a:ext cx="37588" cy="150019"/>
          </a:xfrm>
          <a:prstGeom prst="rect">
            <a:avLst/>
          </a:prstGeom>
          <a:noFill/>
          <a:ln/>
        </p:spPr>
        <p:txBody>
          <a:bodyPr wrap="none" lIns="0" tIns="0" rIns="0" bIns="0" rtlCol="0" anchor="t">
            <a:spAutoFit/>
          </a:bodyPr>
          <a:lstStyle/>
          <a:p>
            <a:pPr algn="l" indent="0" marL="0">
              <a:lnSpc>
                <a:spcPts val="1200"/>
              </a:lnSpc>
              <a:buNone/>
            </a:pPr>
            <a:r>
              <a:rPr lang="en-US" sz="683" b="1" dirty="0">
                <a:solidFill>
                  <a:srgbClr val="ED8936"/>
                </a:solidFill>
              </a:rPr>
              <a:t>•</a:t>
            </a:r>
            <a:endParaRPr lang="en-US" sz="683" dirty="0"/>
          </a:p>
        </p:txBody>
      </p:sp>
      <p:sp>
        <p:nvSpPr>
          <p:cNvPr id="13" name="Text 9"/>
          <p:cNvSpPr/>
          <p:nvPr/>
        </p:nvSpPr>
        <p:spPr>
          <a:xfrm>
            <a:off x="821531" y="2984999"/>
            <a:ext cx="1400175" cy="285750"/>
          </a:xfrm>
          <a:prstGeom prst="rect">
            <a:avLst/>
          </a:prstGeom>
          <a:noFill/>
          <a:ln/>
        </p:spPr>
        <p:txBody>
          <a:bodyPr wrap="square" lIns="0" tIns="0" rIns="0" bIns="0" rtlCol="0" anchor="t">
            <a:spAutoFit/>
          </a:bodyPr>
          <a:lstStyle/>
          <a:p>
            <a:pPr algn="l" indent="0" marL="0">
              <a:lnSpc>
                <a:spcPts val="1200"/>
              </a:lnSpc>
              <a:buNone/>
            </a:pPr>
            <a:r>
              <a:rPr lang="en-US" sz="727" dirty="0">
                <a:solidFill>
                  <a:srgbClr val="E2E8F0"/>
                </a:solidFill>
              </a:rPr>
              <a:t>为商业和工业客户提供交钥匙太阳能安装</a:t>
            </a:r>
            <a:endParaRPr lang="en-US" sz="727" dirty="0"/>
          </a:p>
        </p:txBody>
      </p:sp>
      <p:sp>
        <p:nvSpPr>
          <p:cNvPr id="14" name="Text 10"/>
          <p:cNvSpPr/>
          <p:nvPr/>
        </p:nvSpPr>
        <p:spPr>
          <a:xfrm>
            <a:off x="714375" y="3363618"/>
            <a:ext cx="37588" cy="150019"/>
          </a:xfrm>
          <a:prstGeom prst="rect">
            <a:avLst/>
          </a:prstGeom>
          <a:noFill/>
          <a:ln/>
        </p:spPr>
        <p:txBody>
          <a:bodyPr wrap="none" lIns="0" tIns="0" rIns="0" bIns="0" rtlCol="0" anchor="t">
            <a:spAutoFit/>
          </a:bodyPr>
          <a:lstStyle/>
          <a:p>
            <a:pPr algn="l" indent="0" marL="0">
              <a:lnSpc>
                <a:spcPts val="1200"/>
              </a:lnSpc>
              <a:buNone/>
            </a:pPr>
            <a:r>
              <a:rPr lang="en-US" sz="683" b="1" dirty="0">
                <a:solidFill>
                  <a:srgbClr val="ED8936"/>
                </a:solidFill>
              </a:rPr>
              <a:t>•</a:t>
            </a:r>
            <a:endParaRPr lang="en-US" sz="683" dirty="0"/>
          </a:p>
        </p:txBody>
      </p:sp>
      <p:sp>
        <p:nvSpPr>
          <p:cNvPr id="15" name="Text 11"/>
          <p:cNvSpPr/>
          <p:nvPr/>
        </p:nvSpPr>
        <p:spPr>
          <a:xfrm>
            <a:off x="821531" y="3370762"/>
            <a:ext cx="1200150" cy="135731"/>
          </a:xfrm>
          <a:prstGeom prst="rect">
            <a:avLst/>
          </a:prstGeom>
          <a:noFill/>
          <a:ln/>
        </p:spPr>
        <p:txBody>
          <a:bodyPr wrap="none" lIns="0" tIns="0" rIns="0" bIns="0" rtlCol="0" anchor="t">
            <a:spAutoFit/>
          </a:bodyPr>
          <a:lstStyle/>
          <a:p>
            <a:pPr algn="l" indent="0" marL="0">
              <a:lnSpc>
                <a:spcPts val="1200"/>
              </a:lnSpc>
              <a:buNone/>
            </a:pPr>
            <a:r>
              <a:rPr lang="en-US" sz="727" dirty="0">
                <a:solidFill>
                  <a:srgbClr val="E2E8F0"/>
                </a:solidFill>
              </a:rPr>
              <a:t>离网和混合太阳能解决方案</a:t>
            </a:r>
            <a:endParaRPr lang="en-US" sz="727" dirty="0"/>
          </a:p>
        </p:txBody>
      </p:sp>
      <p:sp>
        <p:nvSpPr>
          <p:cNvPr id="16" name="Shape 12"/>
          <p:cNvSpPr/>
          <p:nvPr/>
        </p:nvSpPr>
        <p:spPr>
          <a:xfrm>
            <a:off x="2616398" y="1447307"/>
            <a:ext cx="1866305" cy="2152055"/>
          </a:xfrm>
          <a:prstGeom prst="rect">
            <a:avLst/>
          </a:prstGeom>
          <a:solidFill>
            <a:srgbClr val="1A202C"/>
          </a:solidFill>
          <a:ln/>
        </p:spPr>
      </p:sp>
      <p:pic>
        <p:nvPicPr>
          <p:cNvPr id="17" name="Image 2" descr="preencoded.png">    </p:cNvPr>
          <p:cNvPicPr>
            <a:picLocks noChangeAspect="1"/>
          </p:cNvPicPr>
          <p:nvPr/>
        </p:nvPicPr>
        <p:blipFill>
          <a:blip r:embed="rId3"/>
          <a:stretch>
            <a:fillRect/>
          </a:stretch>
        </p:blipFill>
        <p:spPr>
          <a:xfrm>
            <a:off x="3399532" y="1683051"/>
            <a:ext cx="300038" cy="300038"/>
          </a:xfrm>
          <a:prstGeom prst="rect">
            <a:avLst/>
          </a:prstGeom>
        </p:spPr>
      </p:pic>
      <p:sp>
        <p:nvSpPr>
          <p:cNvPr id="18" name="Text 13"/>
          <p:cNvSpPr/>
          <p:nvPr/>
        </p:nvSpPr>
        <p:spPr>
          <a:xfrm>
            <a:off x="2759273" y="2177755"/>
            <a:ext cx="1580555" cy="185738"/>
          </a:xfrm>
          <a:prstGeom prst="rect">
            <a:avLst/>
          </a:prstGeom>
          <a:noFill/>
          <a:ln/>
        </p:spPr>
        <p:txBody>
          <a:bodyPr wrap="none" lIns="0" tIns="0" rIns="0" bIns="0" rtlCol="0" anchor="t">
            <a:spAutoFit/>
          </a:bodyPr>
          <a:lstStyle/>
          <a:p>
            <a:pPr algn="ctr" indent="0" marL="0">
              <a:lnSpc>
                <a:spcPts val="1500"/>
              </a:lnSpc>
              <a:buNone/>
            </a:pPr>
            <a:r>
              <a:rPr lang="en-US" sz="987" b="1" dirty="0">
                <a:solidFill>
                  <a:srgbClr val="FFFFFF"/>
                </a:solidFill>
              </a:rPr>
              <a:t>风能组件</a:t>
            </a:r>
            <a:endParaRPr lang="en-US" sz="987" dirty="0"/>
          </a:p>
        </p:txBody>
      </p:sp>
      <p:sp>
        <p:nvSpPr>
          <p:cNvPr id="19" name="Text 14"/>
          <p:cNvSpPr/>
          <p:nvPr/>
        </p:nvSpPr>
        <p:spPr>
          <a:xfrm>
            <a:off x="2759273" y="2506368"/>
            <a:ext cx="37588" cy="150019"/>
          </a:xfrm>
          <a:prstGeom prst="rect">
            <a:avLst/>
          </a:prstGeom>
          <a:noFill/>
          <a:ln/>
        </p:spPr>
        <p:txBody>
          <a:bodyPr wrap="none" lIns="0" tIns="0" rIns="0" bIns="0" rtlCol="0" anchor="t">
            <a:spAutoFit/>
          </a:bodyPr>
          <a:lstStyle/>
          <a:p>
            <a:pPr algn="l" indent="0" marL="0">
              <a:lnSpc>
                <a:spcPts val="1200"/>
              </a:lnSpc>
              <a:buNone/>
            </a:pPr>
            <a:r>
              <a:rPr lang="en-US" sz="683" b="1" dirty="0">
                <a:solidFill>
                  <a:srgbClr val="ED8936"/>
                </a:solidFill>
              </a:rPr>
              <a:t>•</a:t>
            </a:r>
            <a:endParaRPr lang="en-US" sz="683" dirty="0"/>
          </a:p>
        </p:txBody>
      </p:sp>
      <p:sp>
        <p:nvSpPr>
          <p:cNvPr id="20" name="Text 15"/>
          <p:cNvSpPr/>
          <p:nvPr/>
        </p:nvSpPr>
        <p:spPr>
          <a:xfrm>
            <a:off x="2866430" y="2513512"/>
            <a:ext cx="1000125" cy="135731"/>
          </a:xfrm>
          <a:prstGeom prst="rect">
            <a:avLst/>
          </a:prstGeom>
          <a:noFill/>
          <a:ln/>
        </p:spPr>
        <p:txBody>
          <a:bodyPr wrap="none" lIns="0" tIns="0" rIns="0" bIns="0" rtlCol="0" anchor="t">
            <a:spAutoFit/>
          </a:bodyPr>
          <a:lstStyle/>
          <a:p>
            <a:pPr algn="l" indent="0" marL="0">
              <a:lnSpc>
                <a:spcPts val="1200"/>
              </a:lnSpc>
              <a:buNone/>
            </a:pPr>
            <a:r>
              <a:rPr lang="en-US" sz="727" dirty="0">
                <a:solidFill>
                  <a:srgbClr val="E2E8F0"/>
                </a:solidFill>
              </a:rPr>
              <a:t>风力涡轮机组件和备件</a:t>
            </a:r>
            <a:endParaRPr lang="en-US" sz="727" dirty="0"/>
          </a:p>
        </p:txBody>
      </p:sp>
      <p:sp>
        <p:nvSpPr>
          <p:cNvPr id="21" name="Text 16"/>
          <p:cNvSpPr/>
          <p:nvPr/>
        </p:nvSpPr>
        <p:spPr>
          <a:xfrm>
            <a:off x="2759273" y="2742112"/>
            <a:ext cx="37588" cy="150019"/>
          </a:xfrm>
          <a:prstGeom prst="rect">
            <a:avLst/>
          </a:prstGeom>
          <a:noFill/>
          <a:ln/>
        </p:spPr>
        <p:txBody>
          <a:bodyPr wrap="none" lIns="0" tIns="0" rIns="0" bIns="0" rtlCol="0" anchor="t">
            <a:spAutoFit/>
          </a:bodyPr>
          <a:lstStyle/>
          <a:p>
            <a:pPr algn="l" indent="0" marL="0">
              <a:lnSpc>
                <a:spcPts val="1200"/>
              </a:lnSpc>
              <a:buNone/>
            </a:pPr>
            <a:r>
              <a:rPr lang="en-US" sz="683" b="1" dirty="0">
                <a:solidFill>
                  <a:srgbClr val="ED8936"/>
                </a:solidFill>
              </a:rPr>
              <a:t>•</a:t>
            </a:r>
            <a:endParaRPr lang="en-US" sz="683" dirty="0"/>
          </a:p>
        </p:txBody>
      </p:sp>
      <p:sp>
        <p:nvSpPr>
          <p:cNvPr id="22" name="Text 17"/>
          <p:cNvSpPr/>
          <p:nvPr/>
        </p:nvSpPr>
        <p:spPr>
          <a:xfrm>
            <a:off x="2866430" y="2749255"/>
            <a:ext cx="700088" cy="135731"/>
          </a:xfrm>
          <a:prstGeom prst="rect">
            <a:avLst/>
          </a:prstGeom>
          <a:noFill/>
          <a:ln/>
        </p:spPr>
        <p:txBody>
          <a:bodyPr wrap="none" lIns="0" tIns="0" rIns="0" bIns="0" rtlCol="0" anchor="t">
            <a:spAutoFit/>
          </a:bodyPr>
          <a:lstStyle/>
          <a:p>
            <a:pPr algn="l" indent="0" marL="0">
              <a:lnSpc>
                <a:spcPts val="1200"/>
              </a:lnSpc>
              <a:buNone/>
            </a:pPr>
            <a:r>
              <a:rPr lang="en-US" sz="727" dirty="0">
                <a:solidFill>
                  <a:srgbClr val="E2E8F0"/>
                </a:solidFill>
              </a:rPr>
              <a:t>控制系统和监控</a:t>
            </a:r>
            <a:endParaRPr lang="en-US" sz="727" dirty="0"/>
          </a:p>
        </p:txBody>
      </p:sp>
      <p:sp>
        <p:nvSpPr>
          <p:cNvPr id="23" name="Text 18"/>
          <p:cNvSpPr/>
          <p:nvPr/>
        </p:nvSpPr>
        <p:spPr>
          <a:xfrm>
            <a:off x="2759273" y="2977855"/>
            <a:ext cx="37588" cy="150019"/>
          </a:xfrm>
          <a:prstGeom prst="rect">
            <a:avLst/>
          </a:prstGeom>
          <a:noFill/>
          <a:ln/>
        </p:spPr>
        <p:txBody>
          <a:bodyPr wrap="none" lIns="0" tIns="0" rIns="0" bIns="0" rtlCol="0" anchor="t">
            <a:spAutoFit/>
          </a:bodyPr>
          <a:lstStyle/>
          <a:p>
            <a:pPr algn="l" indent="0" marL="0">
              <a:lnSpc>
                <a:spcPts val="1200"/>
              </a:lnSpc>
              <a:buNone/>
            </a:pPr>
            <a:r>
              <a:rPr lang="en-US" sz="683" b="1" dirty="0">
                <a:solidFill>
                  <a:srgbClr val="ED8936"/>
                </a:solidFill>
              </a:rPr>
              <a:t>•</a:t>
            </a:r>
            <a:endParaRPr lang="en-US" sz="683" dirty="0"/>
          </a:p>
        </p:txBody>
      </p:sp>
      <p:sp>
        <p:nvSpPr>
          <p:cNvPr id="24" name="Text 19"/>
          <p:cNvSpPr/>
          <p:nvPr/>
        </p:nvSpPr>
        <p:spPr>
          <a:xfrm>
            <a:off x="2866430" y="2984999"/>
            <a:ext cx="700088" cy="135731"/>
          </a:xfrm>
          <a:prstGeom prst="rect">
            <a:avLst/>
          </a:prstGeom>
          <a:noFill/>
          <a:ln/>
        </p:spPr>
        <p:txBody>
          <a:bodyPr wrap="none" lIns="0" tIns="0" rIns="0" bIns="0" rtlCol="0" anchor="t">
            <a:spAutoFit/>
          </a:bodyPr>
          <a:lstStyle/>
          <a:p>
            <a:pPr algn="l" indent="0" marL="0">
              <a:lnSpc>
                <a:spcPts val="1200"/>
              </a:lnSpc>
              <a:buNone/>
            </a:pPr>
            <a:r>
              <a:rPr lang="en-US" sz="727" dirty="0">
                <a:solidFill>
                  <a:srgbClr val="E2E8F0"/>
                </a:solidFill>
              </a:rPr>
              <a:t>维护和技术支持</a:t>
            </a:r>
            <a:endParaRPr lang="en-US" sz="727" dirty="0"/>
          </a:p>
        </p:txBody>
      </p:sp>
      <p:sp>
        <p:nvSpPr>
          <p:cNvPr id="25" name="Shape 20"/>
          <p:cNvSpPr/>
          <p:nvPr/>
        </p:nvSpPr>
        <p:spPr>
          <a:xfrm>
            <a:off x="4661297" y="1447307"/>
            <a:ext cx="1866305" cy="2152055"/>
          </a:xfrm>
          <a:prstGeom prst="rect">
            <a:avLst/>
          </a:prstGeom>
          <a:solidFill>
            <a:srgbClr val="1A202C"/>
          </a:solidFill>
          <a:ln/>
        </p:spPr>
      </p:sp>
      <p:pic>
        <p:nvPicPr>
          <p:cNvPr id="26" name="Image 3" descr="preencoded.png">    </p:cNvPr>
          <p:cNvPicPr>
            <a:picLocks noChangeAspect="1"/>
          </p:cNvPicPr>
          <p:nvPr/>
        </p:nvPicPr>
        <p:blipFill>
          <a:blip r:embed="rId4"/>
          <a:stretch>
            <a:fillRect/>
          </a:stretch>
        </p:blipFill>
        <p:spPr>
          <a:xfrm>
            <a:off x="5481935" y="1683051"/>
            <a:ext cx="225028" cy="300038"/>
          </a:xfrm>
          <a:prstGeom prst="rect">
            <a:avLst/>
          </a:prstGeom>
        </p:spPr>
      </p:pic>
      <p:sp>
        <p:nvSpPr>
          <p:cNvPr id="27" name="Text 21"/>
          <p:cNvSpPr/>
          <p:nvPr/>
        </p:nvSpPr>
        <p:spPr>
          <a:xfrm>
            <a:off x="4804172" y="2177755"/>
            <a:ext cx="1580555" cy="185738"/>
          </a:xfrm>
          <a:prstGeom prst="rect">
            <a:avLst/>
          </a:prstGeom>
          <a:noFill/>
          <a:ln/>
        </p:spPr>
        <p:txBody>
          <a:bodyPr wrap="none" lIns="0" tIns="0" rIns="0" bIns="0" rtlCol="0" anchor="t">
            <a:spAutoFit/>
          </a:bodyPr>
          <a:lstStyle/>
          <a:p>
            <a:pPr algn="ctr" indent="0" marL="0">
              <a:lnSpc>
                <a:spcPts val="1500"/>
              </a:lnSpc>
              <a:buNone/>
            </a:pPr>
            <a:r>
              <a:rPr lang="en-US" sz="987" b="1" dirty="0">
                <a:solidFill>
                  <a:srgbClr val="FFFFFF"/>
                </a:solidFill>
              </a:rPr>
              <a:t>应用</a:t>
            </a:r>
            <a:endParaRPr lang="en-US" sz="987" dirty="0"/>
          </a:p>
        </p:txBody>
      </p:sp>
      <p:sp>
        <p:nvSpPr>
          <p:cNvPr id="28" name="Text 22"/>
          <p:cNvSpPr/>
          <p:nvPr/>
        </p:nvSpPr>
        <p:spPr>
          <a:xfrm>
            <a:off x="4804172" y="2506368"/>
            <a:ext cx="37588" cy="150019"/>
          </a:xfrm>
          <a:prstGeom prst="rect">
            <a:avLst/>
          </a:prstGeom>
          <a:noFill/>
          <a:ln/>
        </p:spPr>
        <p:txBody>
          <a:bodyPr wrap="none" lIns="0" tIns="0" rIns="0" bIns="0" rtlCol="0" anchor="t">
            <a:spAutoFit/>
          </a:bodyPr>
          <a:lstStyle/>
          <a:p>
            <a:pPr algn="l" indent="0" marL="0">
              <a:lnSpc>
                <a:spcPts val="1200"/>
              </a:lnSpc>
              <a:buNone/>
            </a:pPr>
            <a:r>
              <a:rPr lang="en-US" sz="683" b="1" dirty="0">
                <a:solidFill>
                  <a:srgbClr val="ED8936"/>
                </a:solidFill>
              </a:rPr>
              <a:t>•</a:t>
            </a:r>
            <a:endParaRPr lang="en-US" sz="683" dirty="0"/>
          </a:p>
        </p:txBody>
      </p:sp>
      <p:sp>
        <p:nvSpPr>
          <p:cNvPr id="29" name="Text 23"/>
          <p:cNvSpPr/>
          <p:nvPr/>
        </p:nvSpPr>
        <p:spPr>
          <a:xfrm>
            <a:off x="4911328" y="2513512"/>
            <a:ext cx="700088" cy="135731"/>
          </a:xfrm>
          <a:prstGeom prst="rect">
            <a:avLst/>
          </a:prstGeom>
          <a:noFill/>
          <a:ln/>
        </p:spPr>
        <p:txBody>
          <a:bodyPr wrap="none" lIns="0" tIns="0" rIns="0" bIns="0" rtlCol="0" anchor="t">
            <a:spAutoFit/>
          </a:bodyPr>
          <a:lstStyle/>
          <a:p>
            <a:pPr algn="l" indent="0" marL="0">
              <a:lnSpc>
                <a:spcPts val="1200"/>
              </a:lnSpc>
              <a:buNone/>
            </a:pPr>
            <a:r>
              <a:rPr lang="en-US" sz="727" dirty="0">
                <a:solidFill>
                  <a:srgbClr val="E2E8F0"/>
                </a:solidFill>
              </a:rPr>
              <a:t>商业和工业设施</a:t>
            </a:r>
            <a:endParaRPr lang="en-US" sz="727" dirty="0"/>
          </a:p>
        </p:txBody>
      </p:sp>
      <p:sp>
        <p:nvSpPr>
          <p:cNvPr id="30" name="Text 24"/>
          <p:cNvSpPr/>
          <p:nvPr/>
        </p:nvSpPr>
        <p:spPr>
          <a:xfrm>
            <a:off x="4804172" y="2742112"/>
            <a:ext cx="37588" cy="150019"/>
          </a:xfrm>
          <a:prstGeom prst="rect">
            <a:avLst/>
          </a:prstGeom>
          <a:noFill/>
          <a:ln/>
        </p:spPr>
        <p:txBody>
          <a:bodyPr wrap="none" lIns="0" tIns="0" rIns="0" bIns="0" rtlCol="0" anchor="t">
            <a:spAutoFit/>
          </a:bodyPr>
          <a:lstStyle/>
          <a:p>
            <a:pPr algn="l" indent="0" marL="0">
              <a:lnSpc>
                <a:spcPts val="1200"/>
              </a:lnSpc>
              <a:buNone/>
            </a:pPr>
            <a:r>
              <a:rPr lang="en-US" sz="683" b="1" dirty="0">
                <a:solidFill>
                  <a:srgbClr val="ED8936"/>
                </a:solidFill>
              </a:rPr>
              <a:t>•</a:t>
            </a:r>
            <a:endParaRPr lang="en-US" sz="683" dirty="0"/>
          </a:p>
        </p:txBody>
      </p:sp>
      <p:sp>
        <p:nvSpPr>
          <p:cNvPr id="31" name="Text 25"/>
          <p:cNvSpPr/>
          <p:nvPr/>
        </p:nvSpPr>
        <p:spPr>
          <a:xfrm>
            <a:off x="4911328" y="2749255"/>
            <a:ext cx="1200150" cy="135731"/>
          </a:xfrm>
          <a:prstGeom prst="rect">
            <a:avLst/>
          </a:prstGeom>
          <a:noFill/>
          <a:ln/>
        </p:spPr>
        <p:txBody>
          <a:bodyPr wrap="none" lIns="0" tIns="0" rIns="0" bIns="0" rtlCol="0" anchor="t">
            <a:spAutoFit/>
          </a:bodyPr>
          <a:lstStyle/>
          <a:p>
            <a:pPr algn="l" indent="0" marL="0">
              <a:lnSpc>
                <a:spcPts val="1200"/>
              </a:lnSpc>
              <a:buNone/>
            </a:pPr>
            <a:r>
              <a:rPr lang="en-US" sz="727" dirty="0">
                <a:solidFill>
                  <a:srgbClr val="E2E8F0"/>
                </a:solidFill>
              </a:rPr>
              <a:t>采矿和能源站点的远程电力</a:t>
            </a:r>
            <a:endParaRPr lang="en-US" sz="727" dirty="0"/>
          </a:p>
        </p:txBody>
      </p:sp>
      <p:sp>
        <p:nvSpPr>
          <p:cNvPr id="32" name="Text 26"/>
          <p:cNvSpPr/>
          <p:nvPr/>
        </p:nvSpPr>
        <p:spPr>
          <a:xfrm>
            <a:off x="4804172" y="2977855"/>
            <a:ext cx="37588" cy="150019"/>
          </a:xfrm>
          <a:prstGeom prst="rect">
            <a:avLst/>
          </a:prstGeom>
          <a:noFill/>
          <a:ln/>
        </p:spPr>
        <p:txBody>
          <a:bodyPr wrap="none" lIns="0" tIns="0" rIns="0" bIns="0" rtlCol="0" anchor="t">
            <a:spAutoFit/>
          </a:bodyPr>
          <a:lstStyle/>
          <a:p>
            <a:pPr algn="l" indent="0" marL="0">
              <a:lnSpc>
                <a:spcPts val="1200"/>
              </a:lnSpc>
              <a:buNone/>
            </a:pPr>
            <a:r>
              <a:rPr lang="en-US" sz="683" b="1" dirty="0">
                <a:solidFill>
                  <a:srgbClr val="ED8936"/>
                </a:solidFill>
              </a:rPr>
              <a:t>•</a:t>
            </a:r>
            <a:endParaRPr lang="en-US" sz="683" dirty="0"/>
          </a:p>
        </p:txBody>
      </p:sp>
      <p:sp>
        <p:nvSpPr>
          <p:cNvPr id="33" name="Text 27"/>
          <p:cNvSpPr/>
          <p:nvPr/>
        </p:nvSpPr>
        <p:spPr>
          <a:xfrm>
            <a:off x="4911328" y="2984999"/>
            <a:ext cx="800100" cy="135731"/>
          </a:xfrm>
          <a:prstGeom prst="rect">
            <a:avLst/>
          </a:prstGeom>
          <a:noFill/>
          <a:ln/>
        </p:spPr>
        <p:txBody>
          <a:bodyPr wrap="none" lIns="0" tIns="0" rIns="0" bIns="0" rtlCol="0" anchor="t">
            <a:spAutoFit/>
          </a:bodyPr>
          <a:lstStyle/>
          <a:p>
            <a:pPr algn="l" indent="0" marL="0">
              <a:lnSpc>
                <a:spcPts val="1200"/>
              </a:lnSpc>
              <a:buNone/>
            </a:pPr>
            <a:r>
              <a:rPr lang="en-US" sz="727" dirty="0">
                <a:solidFill>
                  <a:srgbClr val="E2E8F0"/>
                </a:solidFill>
              </a:rPr>
              <a:t>农业和农村电气化</a:t>
            </a:r>
            <a:endParaRPr lang="en-US" sz="727" dirty="0"/>
          </a:p>
        </p:txBody>
      </p:sp>
      <p:sp>
        <p:nvSpPr>
          <p:cNvPr id="34" name="Text 28"/>
          <p:cNvSpPr/>
          <p:nvPr/>
        </p:nvSpPr>
        <p:spPr>
          <a:xfrm>
            <a:off x="4804172" y="3213599"/>
            <a:ext cx="37588" cy="150019"/>
          </a:xfrm>
          <a:prstGeom prst="rect">
            <a:avLst/>
          </a:prstGeom>
          <a:noFill/>
          <a:ln/>
        </p:spPr>
        <p:txBody>
          <a:bodyPr wrap="none" lIns="0" tIns="0" rIns="0" bIns="0" rtlCol="0" anchor="t">
            <a:spAutoFit/>
          </a:bodyPr>
          <a:lstStyle/>
          <a:p>
            <a:pPr algn="l" indent="0" marL="0">
              <a:lnSpc>
                <a:spcPts val="1200"/>
              </a:lnSpc>
              <a:buNone/>
            </a:pPr>
            <a:r>
              <a:rPr lang="en-US" sz="683" b="1" dirty="0">
                <a:solidFill>
                  <a:srgbClr val="ED8936"/>
                </a:solidFill>
              </a:rPr>
              <a:t>•</a:t>
            </a:r>
            <a:endParaRPr lang="en-US" sz="683" dirty="0"/>
          </a:p>
        </p:txBody>
      </p:sp>
      <p:sp>
        <p:nvSpPr>
          <p:cNvPr id="35" name="Text 29"/>
          <p:cNvSpPr/>
          <p:nvPr/>
        </p:nvSpPr>
        <p:spPr>
          <a:xfrm>
            <a:off x="4911328" y="3220743"/>
            <a:ext cx="1400175" cy="135731"/>
          </a:xfrm>
          <a:prstGeom prst="rect">
            <a:avLst/>
          </a:prstGeom>
          <a:noFill/>
          <a:ln/>
        </p:spPr>
        <p:txBody>
          <a:bodyPr wrap="none" lIns="0" tIns="0" rIns="0" bIns="0" rtlCol="0" anchor="t">
            <a:spAutoFit/>
          </a:bodyPr>
          <a:lstStyle/>
          <a:p>
            <a:pPr algn="l" indent="0" marL="0">
              <a:lnSpc>
                <a:spcPts val="1200"/>
              </a:lnSpc>
              <a:buNone/>
            </a:pPr>
            <a:r>
              <a:rPr lang="en-US" sz="727" dirty="0">
                <a:solidFill>
                  <a:srgbClr val="E2E8F0"/>
                </a:solidFill>
              </a:rPr>
              <a:t>公用事业规模的可再生能源农场</a:t>
            </a:r>
            <a:endParaRPr lang="en-US" sz="727" dirty="0"/>
          </a:p>
        </p:txBody>
      </p:sp>
      <p:sp>
        <p:nvSpPr>
          <p:cNvPr id="36" name="Shape 30"/>
          <p:cNvSpPr/>
          <p:nvPr/>
        </p:nvSpPr>
        <p:spPr>
          <a:xfrm>
            <a:off x="6706195" y="1447307"/>
            <a:ext cx="1866305" cy="2152055"/>
          </a:xfrm>
          <a:prstGeom prst="rect">
            <a:avLst/>
          </a:prstGeom>
          <a:solidFill>
            <a:srgbClr val="ED8936"/>
          </a:solidFill>
          <a:ln/>
        </p:spPr>
      </p:sp>
      <p:pic>
        <p:nvPicPr>
          <p:cNvPr id="37" name="Image 4" descr="preencoded.png">    </p:cNvPr>
          <p:cNvPicPr>
            <a:picLocks noChangeAspect="1"/>
          </p:cNvPicPr>
          <p:nvPr/>
        </p:nvPicPr>
        <p:blipFill>
          <a:blip r:embed="rId5"/>
          <a:stretch>
            <a:fillRect/>
          </a:stretch>
        </p:blipFill>
        <p:spPr>
          <a:xfrm>
            <a:off x="7489329" y="1683051"/>
            <a:ext cx="300038" cy="300038"/>
          </a:xfrm>
          <a:prstGeom prst="rect">
            <a:avLst/>
          </a:prstGeom>
        </p:spPr>
      </p:pic>
      <p:sp>
        <p:nvSpPr>
          <p:cNvPr id="38" name="Text 31"/>
          <p:cNvSpPr/>
          <p:nvPr/>
        </p:nvSpPr>
        <p:spPr>
          <a:xfrm>
            <a:off x="6849070" y="2177755"/>
            <a:ext cx="1580555" cy="185738"/>
          </a:xfrm>
          <a:prstGeom prst="rect">
            <a:avLst/>
          </a:prstGeom>
          <a:noFill/>
          <a:ln/>
        </p:spPr>
        <p:txBody>
          <a:bodyPr wrap="none" lIns="0" tIns="0" rIns="0" bIns="0" rtlCol="0" anchor="t">
            <a:spAutoFit/>
          </a:bodyPr>
          <a:lstStyle/>
          <a:p>
            <a:pPr algn="ctr" indent="0" marL="0">
              <a:lnSpc>
                <a:spcPts val="1500"/>
              </a:lnSpc>
              <a:buNone/>
            </a:pPr>
            <a:r>
              <a:rPr lang="en-US" sz="987" b="1" dirty="0">
                <a:solidFill>
                  <a:srgbClr val="FFFFFF"/>
                </a:solidFill>
              </a:rPr>
              <a:t>区域优势</a:t>
            </a:r>
            <a:endParaRPr lang="en-US" sz="987" dirty="0"/>
          </a:p>
        </p:txBody>
      </p:sp>
      <p:sp>
        <p:nvSpPr>
          <p:cNvPr id="39" name="Text 32"/>
          <p:cNvSpPr/>
          <p:nvPr/>
        </p:nvSpPr>
        <p:spPr>
          <a:xfrm>
            <a:off x="6849070" y="2506368"/>
            <a:ext cx="1580555" cy="342900"/>
          </a:xfrm>
          <a:prstGeom prst="rect">
            <a:avLst/>
          </a:prstGeom>
          <a:noFill/>
          <a:ln/>
        </p:spPr>
        <p:txBody>
          <a:bodyPr wrap="square" lIns="0" tIns="0" rIns="0" bIns="0" rtlCol="0" anchor="t">
            <a:spAutoFit/>
          </a:bodyPr>
          <a:lstStyle/>
          <a:p>
            <a:pPr algn="l" indent="0" marL="0">
              <a:lnSpc>
                <a:spcPts val="1400"/>
              </a:lnSpc>
              <a:buNone/>
            </a:pPr>
            <a:r>
              <a:rPr lang="en-US" sz="780" dirty="0">
                <a:solidFill>
                  <a:srgbClr val="FFFFFF"/>
                </a:solidFill>
              </a:rPr>
              <a:t>中东和非洲的高太阳辐射使可再生能源在经济上具有吸引力。</a:t>
            </a:r>
            <a:endParaRPr lang="en-US" sz="78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p:nvPr/>
        </p:nvSpPr>
        <p:spPr>
          <a:xfrm>
            <a:off x="571500" y="428625"/>
            <a:ext cx="8001000" cy="164306"/>
          </a:xfrm>
          <a:prstGeom prst="rect">
            <a:avLst/>
          </a:prstGeom>
          <a:noFill/>
          <a:ln/>
        </p:spPr>
        <p:txBody>
          <a:bodyPr wrap="none" lIns="0" tIns="0" rIns="0" bIns="0" rtlCol="0" anchor="t">
            <a:spAutoFit/>
          </a:bodyPr>
          <a:lstStyle/>
          <a:p>
            <a:pPr algn="l" indent="0" marL="0">
              <a:lnSpc>
                <a:spcPts val="1100"/>
              </a:lnSpc>
              <a:buNone/>
            </a:pPr>
            <a:r>
              <a:rPr lang="en-US" sz="784" b="1" dirty="0">
                <a:solidFill>
                  <a:srgbClr val="ED8936"/>
                </a:solidFill>
              </a:rPr>
              <a:t>新能源组件</a:t>
            </a:r>
            <a:endParaRPr lang="en-US" sz="784" dirty="0"/>
          </a:p>
        </p:txBody>
      </p:sp>
      <p:sp>
        <p:nvSpPr>
          <p:cNvPr id="4" name="Text 1"/>
          <p:cNvSpPr/>
          <p:nvPr/>
        </p:nvSpPr>
        <p:spPr>
          <a:xfrm>
            <a:off x="571500" y="700088"/>
            <a:ext cx="8001000" cy="390032"/>
          </a:xfrm>
          <a:prstGeom prst="rect">
            <a:avLst/>
          </a:prstGeom>
          <a:noFill/>
          <a:ln/>
        </p:spPr>
        <p:txBody>
          <a:bodyPr wrap="none" lIns="0" tIns="0" rIns="0" bIns="0" rtlCol="0" anchor="t">
            <a:spAutoFit/>
          </a:bodyPr>
          <a:lstStyle/>
          <a:p>
            <a:pPr algn="l" indent="0" marL="0">
              <a:lnSpc>
                <a:spcPts val="3100"/>
              </a:lnSpc>
              <a:buNone/>
            </a:pPr>
            <a:r>
              <a:rPr lang="en-US" sz="2121" b="1" dirty="0">
                <a:solidFill>
                  <a:srgbClr val="FFFFFF"/>
                </a:solidFill>
              </a:rPr>
              <a:t>先进的储能和充电基础设施</a:t>
            </a:r>
            <a:endParaRPr lang="en-US" sz="2121" dirty="0"/>
          </a:p>
        </p:txBody>
      </p:sp>
      <p:sp>
        <p:nvSpPr>
          <p:cNvPr id="5" name="Shape 2"/>
          <p:cNvSpPr/>
          <p:nvPr/>
        </p:nvSpPr>
        <p:spPr>
          <a:xfrm>
            <a:off x="571500" y="1375870"/>
            <a:ext cx="5000625" cy="1164431"/>
          </a:xfrm>
          <a:prstGeom prst="rect">
            <a:avLst/>
          </a:prstGeom>
          <a:solidFill>
            <a:srgbClr val="1A202C"/>
          </a:solidFill>
          <a:ln/>
        </p:spPr>
      </p:sp>
      <p:sp>
        <p:nvSpPr>
          <p:cNvPr id="6" name="Shape 3"/>
          <p:cNvSpPr/>
          <p:nvPr/>
        </p:nvSpPr>
        <p:spPr>
          <a:xfrm>
            <a:off x="571500" y="1375870"/>
            <a:ext cx="28575" cy="1164431"/>
          </a:xfrm>
          <a:prstGeom prst="rect">
            <a:avLst/>
          </a:prstGeom>
          <a:solidFill>
            <a:srgbClr val="ED8936"/>
          </a:solidFill>
          <a:ln/>
        </p:spPr>
      </p:sp>
      <p:pic>
        <p:nvPicPr>
          <p:cNvPr id="7" name="Image 1" descr="preencoded.png">    </p:cNvPr>
          <p:cNvPicPr>
            <a:picLocks noChangeAspect="1"/>
          </p:cNvPicPr>
          <p:nvPr/>
        </p:nvPicPr>
        <p:blipFill>
          <a:blip r:embed="rId2"/>
          <a:stretch>
            <a:fillRect/>
          </a:stretch>
        </p:blipFill>
        <p:spPr>
          <a:xfrm>
            <a:off x="750094" y="1566965"/>
            <a:ext cx="289322" cy="257175"/>
          </a:xfrm>
          <a:prstGeom prst="rect">
            <a:avLst/>
          </a:prstGeom>
        </p:spPr>
      </p:pic>
      <p:sp>
        <p:nvSpPr>
          <p:cNvPr id="8" name="Text 4"/>
          <p:cNvSpPr/>
          <p:nvPr/>
        </p:nvSpPr>
        <p:spPr>
          <a:xfrm>
            <a:off x="1146572" y="1580359"/>
            <a:ext cx="1624143" cy="226814"/>
          </a:xfrm>
          <a:prstGeom prst="rect">
            <a:avLst/>
          </a:prstGeom>
          <a:noFill/>
          <a:ln/>
        </p:spPr>
        <p:txBody>
          <a:bodyPr wrap="none" lIns="0" tIns="0" rIns="0" bIns="0" rtlCol="0" anchor="t">
            <a:spAutoFit/>
          </a:bodyPr>
          <a:lstStyle/>
          <a:p>
            <a:pPr algn="l" indent="0" marL="0">
              <a:lnSpc>
                <a:spcPts val="1500"/>
              </a:lnSpc>
              <a:buNone/>
            </a:pPr>
            <a:r>
              <a:rPr lang="en-US" sz="1090" b="1" dirty="0">
                <a:solidFill>
                  <a:srgbClr val="FFFFFF"/>
                </a:solidFill>
              </a:rPr>
              <a:t>电池储能系统（BESS）</a:t>
            </a:r>
            <a:endParaRPr lang="en-US" sz="1090" dirty="0"/>
          </a:p>
        </p:txBody>
      </p:sp>
      <p:sp>
        <p:nvSpPr>
          <p:cNvPr id="9" name="Text 5"/>
          <p:cNvSpPr/>
          <p:nvPr/>
        </p:nvSpPr>
        <p:spPr>
          <a:xfrm>
            <a:off x="750094" y="1975945"/>
            <a:ext cx="37588" cy="150019"/>
          </a:xfrm>
          <a:prstGeom prst="rect">
            <a:avLst/>
          </a:prstGeom>
          <a:noFill/>
          <a:ln/>
        </p:spPr>
        <p:txBody>
          <a:bodyPr wrap="none" lIns="0" tIns="0" rIns="0" bIns="0" rtlCol="0" anchor="t">
            <a:spAutoFit/>
          </a:bodyPr>
          <a:lstStyle/>
          <a:p>
            <a:pPr algn="l" indent="0" marL="0">
              <a:lnSpc>
                <a:spcPts val="1200"/>
              </a:lnSpc>
              <a:buNone/>
            </a:pPr>
            <a:r>
              <a:rPr lang="en-US" sz="683" b="1" dirty="0">
                <a:solidFill>
                  <a:srgbClr val="ED8936"/>
                </a:solidFill>
              </a:rPr>
              <a:t>•</a:t>
            </a:r>
            <a:endParaRPr lang="en-US" sz="683" dirty="0"/>
          </a:p>
        </p:txBody>
      </p:sp>
      <p:sp>
        <p:nvSpPr>
          <p:cNvPr id="10" name="Text 6"/>
          <p:cNvSpPr/>
          <p:nvPr/>
        </p:nvSpPr>
        <p:spPr>
          <a:xfrm>
            <a:off x="857250" y="1983088"/>
            <a:ext cx="1400175" cy="135731"/>
          </a:xfrm>
          <a:prstGeom prst="rect">
            <a:avLst/>
          </a:prstGeom>
          <a:noFill/>
          <a:ln/>
        </p:spPr>
        <p:txBody>
          <a:bodyPr wrap="none" lIns="0" tIns="0" rIns="0" bIns="0" rtlCol="0" anchor="t">
            <a:spAutoFit/>
          </a:bodyPr>
          <a:lstStyle/>
          <a:p>
            <a:pPr algn="l" indent="0" marL="0">
              <a:lnSpc>
                <a:spcPts val="1200"/>
              </a:lnSpc>
              <a:buNone/>
            </a:pPr>
            <a:r>
              <a:rPr lang="en-US" sz="727" dirty="0">
                <a:solidFill>
                  <a:srgbClr val="E2E8F0"/>
                </a:solidFill>
              </a:rPr>
              <a:t>用于电网稳定的锂离子电池储能</a:t>
            </a:r>
            <a:endParaRPr lang="en-US" sz="727" dirty="0"/>
          </a:p>
        </p:txBody>
      </p:sp>
      <p:sp>
        <p:nvSpPr>
          <p:cNvPr id="11" name="Text 7"/>
          <p:cNvSpPr/>
          <p:nvPr/>
        </p:nvSpPr>
        <p:spPr>
          <a:xfrm>
            <a:off x="750094" y="2183113"/>
            <a:ext cx="37588" cy="150019"/>
          </a:xfrm>
          <a:prstGeom prst="rect">
            <a:avLst/>
          </a:prstGeom>
          <a:noFill/>
          <a:ln/>
        </p:spPr>
        <p:txBody>
          <a:bodyPr wrap="none" lIns="0" tIns="0" rIns="0" bIns="0" rtlCol="0" anchor="t">
            <a:spAutoFit/>
          </a:bodyPr>
          <a:lstStyle/>
          <a:p>
            <a:pPr algn="l" indent="0" marL="0">
              <a:lnSpc>
                <a:spcPts val="1200"/>
              </a:lnSpc>
              <a:buNone/>
            </a:pPr>
            <a:r>
              <a:rPr lang="en-US" sz="683" b="1" dirty="0">
                <a:solidFill>
                  <a:srgbClr val="ED8936"/>
                </a:solidFill>
              </a:rPr>
              <a:t>•</a:t>
            </a:r>
            <a:endParaRPr lang="en-US" sz="683" dirty="0"/>
          </a:p>
        </p:txBody>
      </p:sp>
      <p:sp>
        <p:nvSpPr>
          <p:cNvPr id="12" name="Text 8"/>
          <p:cNvSpPr/>
          <p:nvPr/>
        </p:nvSpPr>
        <p:spPr>
          <a:xfrm>
            <a:off x="857250" y="2190257"/>
            <a:ext cx="1100138" cy="135731"/>
          </a:xfrm>
          <a:prstGeom prst="rect">
            <a:avLst/>
          </a:prstGeom>
          <a:noFill/>
          <a:ln/>
        </p:spPr>
        <p:txBody>
          <a:bodyPr wrap="none" lIns="0" tIns="0" rIns="0" bIns="0" rtlCol="0" anchor="t">
            <a:spAutoFit/>
          </a:bodyPr>
          <a:lstStyle/>
          <a:p>
            <a:pPr algn="l" indent="0" marL="0">
              <a:lnSpc>
                <a:spcPts val="1200"/>
              </a:lnSpc>
              <a:buNone/>
            </a:pPr>
            <a:r>
              <a:rPr lang="en-US" sz="727" dirty="0">
                <a:solidFill>
                  <a:srgbClr val="E2E8F0"/>
                </a:solidFill>
              </a:rPr>
              <a:t>商业和工业储能解决方案</a:t>
            </a:r>
            <a:endParaRPr lang="en-US" sz="727" dirty="0"/>
          </a:p>
        </p:txBody>
      </p:sp>
      <p:sp>
        <p:nvSpPr>
          <p:cNvPr id="13" name="Text 9"/>
          <p:cNvSpPr/>
          <p:nvPr/>
        </p:nvSpPr>
        <p:spPr>
          <a:xfrm>
            <a:off x="750094" y="2390282"/>
            <a:ext cx="37588" cy="150019"/>
          </a:xfrm>
          <a:prstGeom prst="rect">
            <a:avLst/>
          </a:prstGeom>
          <a:noFill/>
          <a:ln/>
        </p:spPr>
        <p:txBody>
          <a:bodyPr wrap="none" lIns="0" tIns="0" rIns="0" bIns="0" rtlCol="0" anchor="t">
            <a:spAutoFit/>
          </a:bodyPr>
          <a:lstStyle/>
          <a:p>
            <a:pPr algn="l" indent="0" marL="0">
              <a:lnSpc>
                <a:spcPts val="1200"/>
              </a:lnSpc>
              <a:buNone/>
            </a:pPr>
            <a:r>
              <a:rPr lang="en-US" sz="683" b="1" dirty="0">
                <a:solidFill>
                  <a:srgbClr val="ED8936"/>
                </a:solidFill>
              </a:rPr>
              <a:t>•</a:t>
            </a:r>
            <a:endParaRPr lang="en-US" sz="683" dirty="0"/>
          </a:p>
        </p:txBody>
      </p:sp>
      <p:sp>
        <p:nvSpPr>
          <p:cNvPr id="14" name="Text 10"/>
          <p:cNvSpPr/>
          <p:nvPr/>
        </p:nvSpPr>
        <p:spPr>
          <a:xfrm>
            <a:off x="857250" y="2397426"/>
            <a:ext cx="800100" cy="135731"/>
          </a:xfrm>
          <a:prstGeom prst="rect">
            <a:avLst/>
          </a:prstGeom>
          <a:noFill/>
          <a:ln/>
        </p:spPr>
        <p:txBody>
          <a:bodyPr wrap="none" lIns="0" tIns="0" rIns="0" bIns="0" rtlCol="0" anchor="t">
            <a:spAutoFit/>
          </a:bodyPr>
          <a:lstStyle/>
          <a:p>
            <a:pPr algn="l" indent="0" marL="0">
              <a:lnSpc>
                <a:spcPts val="1200"/>
              </a:lnSpc>
              <a:buNone/>
            </a:pPr>
            <a:r>
              <a:rPr lang="en-US" sz="727" dirty="0">
                <a:solidFill>
                  <a:srgbClr val="E2E8F0"/>
                </a:solidFill>
              </a:rPr>
              <a:t>与可再生能源集成</a:t>
            </a:r>
            <a:endParaRPr lang="en-US" sz="727" dirty="0"/>
          </a:p>
        </p:txBody>
      </p:sp>
      <p:sp>
        <p:nvSpPr>
          <p:cNvPr id="15" name="Shape 11"/>
          <p:cNvSpPr/>
          <p:nvPr/>
        </p:nvSpPr>
        <p:spPr>
          <a:xfrm>
            <a:off x="571500" y="2597451"/>
            <a:ext cx="5000625" cy="1164431"/>
          </a:xfrm>
          <a:prstGeom prst="rect">
            <a:avLst/>
          </a:prstGeom>
          <a:solidFill>
            <a:srgbClr val="1A202C"/>
          </a:solidFill>
          <a:ln/>
        </p:spPr>
      </p:sp>
      <p:sp>
        <p:nvSpPr>
          <p:cNvPr id="16" name="Shape 12"/>
          <p:cNvSpPr/>
          <p:nvPr/>
        </p:nvSpPr>
        <p:spPr>
          <a:xfrm>
            <a:off x="571500" y="2597451"/>
            <a:ext cx="28575" cy="1164431"/>
          </a:xfrm>
          <a:prstGeom prst="rect">
            <a:avLst/>
          </a:prstGeom>
          <a:solidFill>
            <a:srgbClr val="ED8936"/>
          </a:solidFill>
          <a:ln/>
        </p:spPr>
      </p:sp>
      <p:pic>
        <p:nvPicPr>
          <p:cNvPr id="17" name="Image 2" descr="preencoded.png">    </p:cNvPr>
          <p:cNvPicPr>
            <a:picLocks noChangeAspect="1"/>
          </p:cNvPicPr>
          <p:nvPr/>
        </p:nvPicPr>
        <p:blipFill>
          <a:blip r:embed="rId3"/>
          <a:stretch>
            <a:fillRect/>
          </a:stretch>
        </p:blipFill>
        <p:spPr>
          <a:xfrm>
            <a:off x="750094" y="2788546"/>
            <a:ext cx="289322" cy="257175"/>
          </a:xfrm>
          <a:prstGeom prst="rect">
            <a:avLst/>
          </a:prstGeom>
        </p:spPr>
      </p:pic>
      <p:sp>
        <p:nvSpPr>
          <p:cNvPr id="18" name="Text 13"/>
          <p:cNvSpPr/>
          <p:nvPr/>
        </p:nvSpPr>
        <p:spPr>
          <a:xfrm>
            <a:off x="1146572" y="2801941"/>
            <a:ext cx="1571653" cy="226814"/>
          </a:xfrm>
          <a:prstGeom prst="rect">
            <a:avLst/>
          </a:prstGeom>
          <a:noFill/>
          <a:ln/>
        </p:spPr>
        <p:txBody>
          <a:bodyPr wrap="none" lIns="0" tIns="0" rIns="0" bIns="0" rtlCol="0" anchor="t">
            <a:spAutoFit/>
          </a:bodyPr>
          <a:lstStyle/>
          <a:p>
            <a:pPr algn="l" indent="0" marL="0">
              <a:lnSpc>
                <a:spcPts val="1500"/>
              </a:lnSpc>
              <a:buNone/>
            </a:pPr>
            <a:r>
              <a:rPr lang="en-US" sz="1090" b="1" dirty="0">
                <a:solidFill>
                  <a:srgbClr val="FFFFFF"/>
                </a:solidFill>
              </a:rPr>
              <a:t>电动汽车充电基础设施</a:t>
            </a:r>
            <a:endParaRPr lang="en-US" sz="1090" dirty="0"/>
          </a:p>
        </p:txBody>
      </p:sp>
      <p:sp>
        <p:nvSpPr>
          <p:cNvPr id="19" name="Text 14"/>
          <p:cNvSpPr/>
          <p:nvPr/>
        </p:nvSpPr>
        <p:spPr>
          <a:xfrm>
            <a:off x="750094" y="3197526"/>
            <a:ext cx="37588" cy="150019"/>
          </a:xfrm>
          <a:prstGeom prst="rect">
            <a:avLst/>
          </a:prstGeom>
          <a:noFill/>
          <a:ln/>
        </p:spPr>
        <p:txBody>
          <a:bodyPr wrap="none" lIns="0" tIns="0" rIns="0" bIns="0" rtlCol="0" anchor="t">
            <a:spAutoFit/>
          </a:bodyPr>
          <a:lstStyle/>
          <a:p>
            <a:pPr algn="l" indent="0" marL="0">
              <a:lnSpc>
                <a:spcPts val="1200"/>
              </a:lnSpc>
              <a:buNone/>
            </a:pPr>
            <a:r>
              <a:rPr lang="en-US" sz="683" b="1" dirty="0">
                <a:solidFill>
                  <a:srgbClr val="ED8936"/>
                </a:solidFill>
              </a:rPr>
              <a:t>•</a:t>
            </a:r>
            <a:endParaRPr lang="en-US" sz="683" dirty="0"/>
          </a:p>
        </p:txBody>
      </p:sp>
      <p:sp>
        <p:nvSpPr>
          <p:cNvPr id="20" name="Text 15"/>
          <p:cNvSpPr/>
          <p:nvPr/>
        </p:nvSpPr>
        <p:spPr>
          <a:xfrm>
            <a:off x="857250" y="3204670"/>
            <a:ext cx="957346" cy="135731"/>
          </a:xfrm>
          <a:prstGeom prst="rect">
            <a:avLst/>
          </a:prstGeom>
          <a:noFill/>
          <a:ln/>
        </p:spPr>
        <p:txBody>
          <a:bodyPr wrap="none" lIns="0" tIns="0" rIns="0" bIns="0" rtlCol="0" anchor="t">
            <a:spAutoFit/>
          </a:bodyPr>
          <a:lstStyle/>
          <a:p>
            <a:pPr algn="l" indent="0" marL="0">
              <a:lnSpc>
                <a:spcPts val="1200"/>
              </a:lnSpc>
              <a:buNone/>
            </a:pPr>
            <a:r>
              <a:rPr lang="en-US" sz="727" dirty="0">
                <a:solidFill>
                  <a:srgbClr val="E2E8F0"/>
                </a:solidFill>
              </a:rPr>
              <a:t>2级和直流快速充电站</a:t>
            </a:r>
            <a:endParaRPr lang="en-US" sz="727" dirty="0"/>
          </a:p>
        </p:txBody>
      </p:sp>
      <p:sp>
        <p:nvSpPr>
          <p:cNvPr id="21" name="Text 16"/>
          <p:cNvSpPr/>
          <p:nvPr/>
        </p:nvSpPr>
        <p:spPr>
          <a:xfrm>
            <a:off x="750094" y="3404695"/>
            <a:ext cx="37588" cy="150019"/>
          </a:xfrm>
          <a:prstGeom prst="rect">
            <a:avLst/>
          </a:prstGeom>
          <a:noFill/>
          <a:ln/>
        </p:spPr>
        <p:txBody>
          <a:bodyPr wrap="none" lIns="0" tIns="0" rIns="0" bIns="0" rtlCol="0" anchor="t">
            <a:spAutoFit/>
          </a:bodyPr>
          <a:lstStyle/>
          <a:p>
            <a:pPr algn="l" indent="0" marL="0">
              <a:lnSpc>
                <a:spcPts val="1200"/>
              </a:lnSpc>
              <a:buNone/>
            </a:pPr>
            <a:r>
              <a:rPr lang="en-US" sz="683" b="1" dirty="0">
                <a:solidFill>
                  <a:srgbClr val="ED8936"/>
                </a:solidFill>
              </a:rPr>
              <a:t>•</a:t>
            </a:r>
            <a:endParaRPr lang="en-US" sz="683" dirty="0"/>
          </a:p>
        </p:txBody>
      </p:sp>
      <p:sp>
        <p:nvSpPr>
          <p:cNvPr id="22" name="Text 17"/>
          <p:cNvSpPr/>
          <p:nvPr/>
        </p:nvSpPr>
        <p:spPr>
          <a:xfrm>
            <a:off x="857250" y="3411838"/>
            <a:ext cx="800100" cy="135731"/>
          </a:xfrm>
          <a:prstGeom prst="rect">
            <a:avLst/>
          </a:prstGeom>
          <a:noFill/>
          <a:ln/>
        </p:spPr>
        <p:txBody>
          <a:bodyPr wrap="none" lIns="0" tIns="0" rIns="0" bIns="0" rtlCol="0" anchor="t">
            <a:spAutoFit/>
          </a:bodyPr>
          <a:lstStyle/>
          <a:p>
            <a:pPr algn="l" indent="0" marL="0">
              <a:lnSpc>
                <a:spcPts val="1200"/>
              </a:lnSpc>
              <a:buNone/>
            </a:pPr>
            <a:r>
              <a:rPr lang="en-US" sz="727" dirty="0">
                <a:solidFill>
                  <a:srgbClr val="E2E8F0"/>
                </a:solidFill>
              </a:rPr>
              <a:t>智能充电管理系统</a:t>
            </a:r>
            <a:endParaRPr lang="en-US" sz="727" dirty="0"/>
          </a:p>
        </p:txBody>
      </p:sp>
      <p:sp>
        <p:nvSpPr>
          <p:cNvPr id="23" name="Text 18"/>
          <p:cNvSpPr/>
          <p:nvPr/>
        </p:nvSpPr>
        <p:spPr>
          <a:xfrm>
            <a:off x="750094" y="3611863"/>
            <a:ext cx="37588" cy="150019"/>
          </a:xfrm>
          <a:prstGeom prst="rect">
            <a:avLst/>
          </a:prstGeom>
          <a:noFill/>
          <a:ln/>
        </p:spPr>
        <p:txBody>
          <a:bodyPr wrap="none" lIns="0" tIns="0" rIns="0" bIns="0" rtlCol="0" anchor="t">
            <a:spAutoFit/>
          </a:bodyPr>
          <a:lstStyle/>
          <a:p>
            <a:pPr algn="l" indent="0" marL="0">
              <a:lnSpc>
                <a:spcPts val="1200"/>
              </a:lnSpc>
              <a:buNone/>
            </a:pPr>
            <a:r>
              <a:rPr lang="en-US" sz="683" b="1" dirty="0">
                <a:solidFill>
                  <a:srgbClr val="ED8936"/>
                </a:solidFill>
              </a:rPr>
              <a:t>•</a:t>
            </a:r>
            <a:endParaRPr lang="en-US" sz="683" dirty="0"/>
          </a:p>
        </p:txBody>
      </p:sp>
      <p:sp>
        <p:nvSpPr>
          <p:cNvPr id="24" name="Text 19"/>
          <p:cNvSpPr/>
          <p:nvPr/>
        </p:nvSpPr>
        <p:spPr>
          <a:xfrm>
            <a:off x="857250" y="3619007"/>
            <a:ext cx="1400175" cy="135731"/>
          </a:xfrm>
          <a:prstGeom prst="rect">
            <a:avLst/>
          </a:prstGeom>
          <a:noFill/>
          <a:ln/>
        </p:spPr>
        <p:txBody>
          <a:bodyPr wrap="none" lIns="0" tIns="0" rIns="0" bIns="0" rtlCol="0" anchor="t">
            <a:spAutoFit/>
          </a:bodyPr>
          <a:lstStyle/>
          <a:p>
            <a:pPr algn="l" indent="0" marL="0">
              <a:lnSpc>
                <a:spcPts val="1200"/>
              </a:lnSpc>
              <a:buNone/>
            </a:pPr>
            <a:r>
              <a:rPr lang="en-US" sz="727" dirty="0">
                <a:solidFill>
                  <a:srgbClr val="E2E8F0"/>
                </a:solidFill>
              </a:rPr>
              <a:t>商业运营商的车队充电解决方案</a:t>
            </a:r>
            <a:endParaRPr lang="en-US" sz="727" dirty="0"/>
          </a:p>
        </p:txBody>
      </p:sp>
      <p:sp>
        <p:nvSpPr>
          <p:cNvPr id="25" name="Shape 20"/>
          <p:cNvSpPr/>
          <p:nvPr/>
        </p:nvSpPr>
        <p:spPr>
          <a:xfrm>
            <a:off x="571500" y="3819032"/>
            <a:ext cx="5000625" cy="1164431"/>
          </a:xfrm>
          <a:prstGeom prst="rect">
            <a:avLst/>
          </a:prstGeom>
          <a:solidFill>
            <a:srgbClr val="1A202C"/>
          </a:solidFill>
          <a:ln/>
        </p:spPr>
      </p:sp>
      <p:sp>
        <p:nvSpPr>
          <p:cNvPr id="26" name="Shape 21"/>
          <p:cNvSpPr/>
          <p:nvPr/>
        </p:nvSpPr>
        <p:spPr>
          <a:xfrm>
            <a:off x="571500" y="3819032"/>
            <a:ext cx="28575" cy="1164431"/>
          </a:xfrm>
          <a:prstGeom prst="rect">
            <a:avLst/>
          </a:prstGeom>
          <a:solidFill>
            <a:srgbClr val="ED8936"/>
          </a:solidFill>
          <a:ln/>
        </p:spPr>
      </p:sp>
      <p:pic>
        <p:nvPicPr>
          <p:cNvPr id="27" name="Image 3" descr="preencoded.png">    </p:cNvPr>
          <p:cNvPicPr>
            <a:picLocks noChangeAspect="1"/>
          </p:cNvPicPr>
          <p:nvPr/>
        </p:nvPicPr>
        <p:blipFill>
          <a:blip r:embed="rId4"/>
          <a:stretch>
            <a:fillRect/>
          </a:stretch>
        </p:blipFill>
        <p:spPr>
          <a:xfrm>
            <a:off x="750094" y="4010127"/>
            <a:ext cx="321469" cy="257175"/>
          </a:xfrm>
          <a:prstGeom prst="rect">
            <a:avLst/>
          </a:prstGeom>
        </p:spPr>
      </p:pic>
      <p:sp>
        <p:nvSpPr>
          <p:cNvPr id="28" name="Text 22"/>
          <p:cNvSpPr/>
          <p:nvPr/>
        </p:nvSpPr>
        <p:spPr>
          <a:xfrm>
            <a:off x="1178719" y="4023522"/>
            <a:ext cx="628678" cy="226814"/>
          </a:xfrm>
          <a:prstGeom prst="rect">
            <a:avLst/>
          </a:prstGeom>
          <a:noFill/>
          <a:ln/>
        </p:spPr>
        <p:txBody>
          <a:bodyPr wrap="none" lIns="0" tIns="0" rIns="0" bIns="0" rtlCol="0" anchor="t">
            <a:spAutoFit/>
          </a:bodyPr>
          <a:lstStyle/>
          <a:p>
            <a:pPr algn="l" indent="0" marL="0">
              <a:lnSpc>
                <a:spcPts val="1500"/>
              </a:lnSpc>
              <a:buNone/>
            </a:pPr>
            <a:r>
              <a:rPr lang="en-US" sz="1090" b="1" dirty="0">
                <a:solidFill>
                  <a:srgbClr val="FFFFFF"/>
                </a:solidFill>
              </a:rPr>
              <a:t>能源管理</a:t>
            </a:r>
            <a:endParaRPr lang="en-US" sz="1090" dirty="0"/>
          </a:p>
        </p:txBody>
      </p:sp>
      <p:sp>
        <p:nvSpPr>
          <p:cNvPr id="29" name="Text 23"/>
          <p:cNvSpPr/>
          <p:nvPr/>
        </p:nvSpPr>
        <p:spPr>
          <a:xfrm>
            <a:off x="750094" y="4419107"/>
            <a:ext cx="37588" cy="150019"/>
          </a:xfrm>
          <a:prstGeom prst="rect">
            <a:avLst/>
          </a:prstGeom>
          <a:noFill/>
          <a:ln/>
        </p:spPr>
        <p:txBody>
          <a:bodyPr wrap="none" lIns="0" tIns="0" rIns="0" bIns="0" rtlCol="0" anchor="t">
            <a:spAutoFit/>
          </a:bodyPr>
          <a:lstStyle/>
          <a:p>
            <a:pPr algn="l" indent="0" marL="0">
              <a:lnSpc>
                <a:spcPts val="1200"/>
              </a:lnSpc>
              <a:buNone/>
            </a:pPr>
            <a:r>
              <a:rPr lang="en-US" sz="683" b="1" dirty="0">
                <a:solidFill>
                  <a:srgbClr val="ED8936"/>
                </a:solidFill>
              </a:rPr>
              <a:t>•</a:t>
            </a:r>
            <a:endParaRPr lang="en-US" sz="683" dirty="0"/>
          </a:p>
        </p:txBody>
      </p:sp>
      <p:sp>
        <p:nvSpPr>
          <p:cNvPr id="30" name="Text 24"/>
          <p:cNvSpPr/>
          <p:nvPr/>
        </p:nvSpPr>
        <p:spPr>
          <a:xfrm>
            <a:off x="857250" y="4426251"/>
            <a:ext cx="800100" cy="135731"/>
          </a:xfrm>
          <a:prstGeom prst="rect">
            <a:avLst/>
          </a:prstGeom>
          <a:noFill/>
          <a:ln/>
        </p:spPr>
        <p:txBody>
          <a:bodyPr wrap="none" lIns="0" tIns="0" rIns="0" bIns="0" rtlCol="0" anchor="t">
            <a:spAutoFit/>
          </a:bodyPr>
          <a:lstStyle/>
          <a:p>
            <a:pPr algn="l" indent="0" marL="0">
              <a:lnSpc>
                <a:spcPts val="1200"/>
              </a:lnSpc>
              <a:buNone/>
            </a:pPr>
            <a:r>
              <a:rPr lang="en-US" sz="727" dirty="0">
                <a:solidFill>
                  <a:srgbClr val="E2E8F0"/>
                </a:solidFill>
              </a:rPr>
              <a:t>智能电网集成技术</a:t>
            </a:r>
            <a:endParaRPr lang="en-US" sz="727" dirty="0"/>
          </a:p>
        </p:txBody>
      </p:sp>
      <p:sp>
        <p:nvSpPr>
          <p:cNvPr id="31" name="Text 25"/>
          <p:cNvSpPr/>
          <p:nvPr/>
        </p:nvSpPr>
        <p:spPr>
          <a:xfrm>
            <a:off x="750094" y="4626276"/>
            <a:ext cx="37588" cy="150019"/>
          </a:xfrm>
          <a:prstGeom prst="rect">
            <a:avLst/>
          </a:prstGeom>
          <a:noFill/>
          <a:ln/>
        </p:spPr>
        <p:txBody>
          <a:bodyPr wrap="none" lIns="0" tIns="0" rIns="0" bIns="0" rtlCol="0" anchor="t">
            <a:spAutoFit/>
          </a:bodyPr>
          <a:lstStyle/>
          <a:p>
            <a:pPr algn="l" indent="0" marL="0">
              <a:lnSpc>
                <a:spcPts val="1200"/>
              </a:lnSpc>
              <a:buNone/>
            </a:pPr>
            <a:r>
              <a:rPr lang="en-US" sz="683" b="1" dirty="0">
                <a:solidFill>
                  <a:srgbClr val="ED8936"/>
                </a:solidFill>
              </a:rPr>
              <a:t>•</a:t>
            </a:r>
            <a:endParaRPr lang="en-US" sz="683" dirty="0"/>
          </a:p>
        </p:txBody>
      </p:sp>
      <p:sp>
        <p:nvSpPr>
          <p:cNvPr id="32" name="Text 26"/>
          <p:cNvSpPr/>
          <p:nvPr/>
        </p:nvSpPr>
        <p:spPr>
          <a:xfrm>
            <a:off x="857250" y="4633420"/>
            <a:ext cx="1100138" cy="135731"/>
          </a:xfrm>
          <a:prstGeom prst="rect">
            <a:avLst/>
          </a:prstGeom>
          <a:noFill/>
          <a:ln/>
        </p:spPr>
        <p:txBody>
          <a:bodyPr wrap="none" lIns="0" tIns="0" rIns="0" bIns="0" rtlCol="0" anchor="t">
            <a:spAutoFit/>
          </a:bodyPr>
          <a:lstStyle/>
          <a:p>
            <a:pPr algn="l" indent="0" marL="0">
              <a:lnSpc>
                <a:spcPts val="1200"/>
              </a:lnSpc>
              <a:buNone/>
            </a:pPr>
            <a:r>
              <a:rPr lang="en-US" sz="727" dirty="0">
                <a:solidFill>
                  <a:srgbClr val="E2E8F0"/>
                </a:solidFill>
              </a:rPr>
              <a:t>负载平衡和需求响应系统</a:t>
            </a:r>
            <a:endParaRPr lang="en-US" sz="727" dirty="0"/>
          </a:p>
        </p:txBody>
      </p:sp>
      <p:sp>
        <p:nvSpPr>
          <p:cNvPr id="33" name="Text 27"/>
          <p:cNvSpPr/>
          <p:nvPr/>
        </p:nvSpPr>
        <p:spPr>
          <a:xfrm>
            <a:off x="750094" y="4833445"/>
            <a:ext cx="37588" cy="150019"/>
          </a:xfrm>
          <a:prstGeom prst="rect">
            <a:avLst/>
          </a:prstGeom>
          <a:noFill/>
          <a:ln/>
        </p:spPr>
        <p:txBody>
          <a:bodyPr wrap="none" lIns="0" tIns="0" rIns="0" bIns="0" rtlCol="0" anchor="t">
            <a:spAutoFit/>
          </a:bodyPr>
          <a:lstStyle/>
          <a:p>
            <a:pPr algn="l" indent="0" marL="0">
              <a:lnSpc>
                <a:spcPts val="1200"/>
              </a:lnSpc>
              <a:buNone/>
            </a:pPr>
            <a:r>
              <a:rPr lang="en-US" sz="683" b="1" dirty="0">
                <a:solidFill>
                  <a:srgbClr val="ED8936"/>
                </a:solidFill>
              </a:rPr>
              <a:t>•</a:t>
            </a:r>
            <a:endParaRPr lang="en-US" sz="683" dirty="0"/>
          </a:p>
        </p:txBody>
      </p:sp>
      <p:sp>
        <p:nvSpPr>
          <p:cNvPr id="34" name="Text 28"/>
          <p:cNvSpPr/>
          <p:nvPr/>
        </p:nvSpPr>
        <p:spPr>
          <a:xfrm>
            <a:off x="857250" y="4840588"/>
            <a:ext cx="900113" cy="135731"/>
          </a:xfrm>
          <a:prstGeom prst="rect">
            <a:avLst/>
          </a:prstGeom>
          <a:noFill/>
          <a:ln/>
        </p:spPr>
        <p:txBody>
          <a:bodyPr wrap="none" lIns="0" tIns="0" rIns="0" bIns="0" rtlCol="0" anchor="t">
            <a:spAutoFit/>
          </a:bodyPr>
          <a:lstStyle/>
          <a:p>
            <a:pPr algn="l" indent="0" marL="0">
              <a:lnSpc>
                <a:spcPts val="1200"/>
              </a:lnSpc>
              <a:buNone/>
            </a:pPr>
            <a:r>
              <a:rPr lang="en-US" sz="727" dirty="0">
                <a:solidFill>
                  <a:srgbClr val="E2E8F0"/>
                </a:solidFill>
              </a:rPr>
              <a:t>能源监控和优化软件</a:t>
            </a:r>
            <a:endParaRPr lang="en-US" sz="727" dirty="0"/>
          </a:p>
        </p:txBody>
      </p:sp>
      <p:sp>
        <p:nvSpPr>
          <p:cNvPr id="35" name="Shape 29"/>
          <p:cNvSpPr/>
          <p:nvPr/>
        </p:nvSpPr>
        <p:spPr>
          <a:xfrm>
            <a:off x="5857875" y="1375870"/>
            <a:ext cx="2714625" cy="3286125"/>
          </a:xfrm>
          <a:prstGeom prst="rect">
            <a:avLst/>
          </a:prstGeom>
          <a:solidFill>
            <a:srgbClr val="ED8936"/>
          </a:solidFill>
          <a:ln/>
        </p:spPr>
      </p:sp>
      <p:sp>
        <p:nvSpPr>
          <p:cNvPr id="36" name="Text 30"/>
          <p:cNvSpPr/>
          <p:nvPr/>
        </p:nvSpPr>
        <p:spPr>
          <a:xfrm>
            <a:off x="6143625" y="1661620"/>
            <a:ext cx="2143125" cy="189309"/>
          </a:xfrm>
          <a:prstGeom prst="rect">
            <a:avLst/>
          </a:prstGeom>
          <a:noFill/>
          <a:ln/>
        </p:spPr>
        <p:txBody>
          <a:bodyPr wrap="none" lIns="0" tIns="0" rIns="0" bIns="0" rtlCol="0" anchor="t">
            <a:spAutoFit/>
          </a:bodyPr>
          <a:lstStyle/>
          <a:p>
            <a:pPr algn="ctr" indent="0" marL="0">
              <a:lnSpc>
                <a:spcPts val="1200"/>
              </a:lnSpc>
              <a:buNone/>
            </a:pPr>
            <a:r>
              <a:rPr lang="en-US" sz="885" b="1" dirty="0">
                <a:solidFill>
                  <a:srgbClr val="FFFFFF"/>
                </a:solidFill>
              </a:rPr>
              <a:t>市场增长</a:t>
            </a:r>
            <a:endParaRPr lang="en-US" sz="885" dirty="0"/>
          </a:p>
        </p:txBody>
      </p:sp>
      <p:sp>
        <p:nvSpPr>
          <p:cNvPr id="37" name="Text 31"/>
          <p:cNvSpPr/>
          <p:nvPr/>
        </p:nvSpPr>
        <p:spPr>
          <a:xfrm>
            <a:off x="6143625" y="2065241"/>
            <a:ext cx="2143125" cy="485775"/>
          </a:xfrm>
          <a:prstGeom prst="rect">
            <a:avLst/>
          </a:prstGeom>
          <a:noFill/>
          <a:ln/>
        </p:spPr>
        <p:txBody>
          <a:bodyPr wrap="none" lIns="0" tIns="0" rIns="0" bIns="0" rtlCol="0" anchor="t">
            <a:spAutoFit/>
          </a:bodyPr>
          <a:lstStyle/>
          <a:p>
            <a:pPr algn="ctr" indent="0" marL="0">
              <a:lnSpc>
                <a:spcPts val="3800"/>
              </a:lnSpc>
              <a:buNone/>
            </a:pPr>
            <a:r>
              <a:rPr lang="en-US" sz="3512" b="1" dirty="0">
                <a:solidFill>
                  <a:srgbClr val="FFFFFF"/>
                </a:solidFill>
              </a:rPr>
              <a:t>5000</a:t>
            </a:r>
            <a:endParaRPr lang="en-US" sz="3512" dirty="0"/>
          </a:p>
        </p:txBody>
      </p:sp>
      <p:sp>
        <p:nvSpPr>
          <p:cNvPr id="38" name="Text 32"/>
          <p:cNvSpPr/>
          <p:nvPr/>
        </p:nvSpPr>
        <p:spPr>
          <a:xfrm>
            <a:off x="6143625" y="2658173"/>
            <a:ext cx="2143125" cy="342900"/>
          </a:xfrm>
          <a:prstGeom prst="rect">
            <a:avLst/>
          </a:prstGeom>
          <a:noFill/>
          <a:ln/>
        </p:spPr>
        <p:txBody>
          <a:bodyPr wrap="none" lIns="0" tIns="0" rIns="0" bIns="0" rtlCol="0" anchor="t">
            <a:spAutoFit/>
          </a:bodyPr>
          <a:lstStyle/>
          <a:p>
            <a:pPr algn="ctr" indent="0" marL="0">
              <a:lnSpc>
                <a:spcPts val="2700"/>
              </a:lnSpc>
              <a:buNone/>
            </a:pPr>
            <a:r>
              <a:rPr lang="en-US" sz="2436" b="1" dirty="0">
                <a:solidFill>
                  <a:srgbClr val="FFFFFF"/>
                </a:solidFill>
              </a:rPr>
              <a:t>亿美元</a:t>
            </a:r>
            <a:endParaRPr lang="en-US" sz="2436" dirty="0"/>
          </a:p>
        </p:txBody>
      </p:sp>
      <p:sp>
        <p:nvSpPr>
          <p:cNvPr id="39" name="Text 33"/>
          <p:cNvSpPr/>
          <p:nvPr/>
        </p:nvSpPr>
        <p:spPr>
          <a:xfrm>
            <a:off x="6143625" y="3215385"/>
            <a:ext cx="2143125" cy="365727"/>
          </a:xfrm>
          <a:prstGeom prst="rect">
            <a:avLst/>
          </a:prstGeom>
          <a:noFill/>
          <a:ln/>
        </p:spPr>
        <p:txBody>
          <a:bodyPr wrap="square" lIns="0" tIns="0" rIns="0" bIns="0" rtlCol="0" anchor="t">
            <a:spAutoFit/>
          </a:bodyPr>
          <a:lstStyle/>
          <a:p>
            <a:pPr algn="l" indent="0" marL="0">
              <a:lnSpc>
                <a:spcPts val="1400"/>
              </a:lnSpc>
              <a:buNone/>
            </a:pPr>
            <a:r>
              <a:rPr lang="en-US" sz="834" dirty="0">
                <a:solidFill>
                  <a:srgbClr val="FFFFFF"/>
                </a:solidFill>
              </a:rPr>
              <a:t>到2030年全球电池储能市场的预期价值，中东和非洲地区是关键增长区域。</a:t>
            </a:r>
            <a:endParaRPr lang="en-US" sz="834"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p:nvPr/>
        </p:nvSpPr>
        <p:spPr>
          <a:xfrm>
            <a:off x="571500" y="428625"/>
            <a:ext cx="8001000" cy="164306"/>
          </a:xfrm>
          <a:prstGeom prst="rect">
            <a:avLst/>
          </a:prstGeom>
          <a:noFill/>
          <a:ln/>
        </p:spPr>
        <p:txBody>
          <a:bodyPr wrap="none" lIns="0" tIns="0" rIns="0" bIns="0" rtlCol="0" anchor="t">
            <a:spAutoFit/>
          </a:bodyPr>
          <a:lstStyle/>
          <a:p>
            <a:pPr algn="l" indent="0" marL="0">
              <a:lnSpc>
                <a:spcPts val="1100"/>
              </a:lnSpc>
              <a:buNone/>
            </a:pPr>
            <a:r>
              <a:rPr lang="en-US" sz="784" b="1" dirty="0">
                <a:solidFill>
                  <a:srgbClr val="ED8936"/>
                </a:solidFill>
              </a:rPr>
              <a:t>我们的运营地点</a:t>
            </a:r>
            <a:endParaRPr lang="en-US" sz="784" dirty="0"/>
          </a:p>
        </p:txBody>
      </p:sp>
      <p:sp>
        <p:nvSpPr>
          <p:cNvPr id="4" name="Text 1"/>
          <p:cNvSpPr/>
          <p:nvPr/>
        </p:nvSpPr>
        <p:spPr>
          <a:xfrm>
            <a:off x="571500" y="700088"/>
            <a:ext cx="8001000" cy="390032"/>
          </a:xfrm>
          <a:prstGeom prst="rect">
            <a:avLst/>
          </a:prstGeom>
          <a:noFill/>
          <a:ln/>
        </p:spPr>
        <p:txBody>
          <a:bodyPr wrap="none" lIns="0" tIns="0" rIns="0" bIns="0" rtlCol="0" anchor="t">
            <a:spAutoFit/>
          </a:bodyPr>
          <a:lstStyle/>
          <a:p>
            <a:pPr algn="l" indent="0" marL="0">
              <a:lnSpc>
                <a:spcPts val="3100"/>
              </a:lnSpc>
              <a:buNone/>
            </a:pPr>
            <a:r>
              <a:rPr lang="en-US" sz="2121" b="1" dirty="0">
                <a:solidFill>
                  <a:srgbClr val="FFFFFF"/>
                </a:solidFill>
              </a:rPr>
              <a:t>连接三大洲的战略位置</a:t>
            </a:r>
            <a:endParaRPr lang="en-US" sz="2121" dirty="0"/>
          </a:p>
        </p:txBody>
      </p:sp>
      <p:sp>
        <p:nvSpPr>
          <p:cNvPr id="5" name="Shape 2"/>
          <p:cNvSpPr/>
          <p:nvPr/>
        </p:nvSpPr>
        <p:spPr>
          <a:xfrm>
            <a:off x="571500" y="1447307"/>
            <a:ext cx="2524116" cy="1618059"/>
          </a:xfrm>
          <a:prstGeom prst="rect">
            <a:avLst/>
          </a:prstGeom>
          <a:solidFill>
            <a:srgbClr val="1A202C"/>
          </a:solidFill>
          <a:ln/>
        </p:spPr>
      </p:sp>
      <p:sp>
        <p:nvSpPr>
          <p:cNvPr id="6" name="Shape 3"/>
          <p:cNvSpPr/>
          <p:nvPr/>
        </p:nvSpPr>
        <p:spPr>
          <a:xfrm>
            <a:off x="571500" y="1447307"/>
            <a:ext cx="2524116" cy="28575"/>
          </a:xfrm>
          <a:prstGeom prst="rect">
            <a:avLst/>
          </a:prstGeom>
          <a:solidFill>
            <a:srgbClr val="ED8936"/>
          </a:solidFill>
          <a:ln/>
        </p:spPr>
      </p:sp>
      <p:sp>
        <p:nvSpPr>
          <p:cNvPr id="7" name="Text 4"/>
          <p:cNvSpPr/>
          <p:nvPr/>
        </p:nvSpPr>
        <p:spPr>
          <a:xfrm>
            <a:off x="750094" y="1661620"/>
            <a:ext cx="2166928" cy="332184"/>
          </a:xfrm>
          <a:prstGeom prst="rect">
            <a:avLst/>
          </a:prstGeom>
          <a:noFill/>
          <a:ln/>
        </p:spPr>
        <p:txBody>
          <a:bodyPr wrap="none" lIns="0" tIns="0" rIns="0" bIns="0" rtlCol="0" anchor="t">
            <a:spAutoFit/>
          </a:bodyPr>
          <a:lstStyle/>
          <a:p>
            <a:pPr algn="ctr" indent="0" marL="0">
              <a:lnSpc>
                <a:spcPts val="2200"/>
              </a:lnSpc>
              <a:buNone/>
            </a:pPr>
            <a:r>
              <a:rPr lang="en-US" sz="1602" b="1" dirty="0">
                <a:solidFill>
                  <a:srgbClr val="FFFFFF"/>
                </a:solidFill>
              </a:rPr>
              <a:t>上海</a:t>
            </a:r>
            <a:endParaRPr lang="en-US" sz="1602" dirty="0"/>
          </a:p>
        </p:txBody>
      </p:sp>
      <p:sp>
        <p:nvSpPr>
          <p:cNvPr id="8" name="Text 5"/>
          <p:cNvSpPr/>
          <p:nvPr/>
        </p:nvSpPr>
        <p:spPr>
          <a:xfrm>
            <a:off x="750094" y="2065241"/>
            <a:ext cx="2166928" cy="164306"/>
          </a:xfrm>
          <a:prstGeom prst="rect">
            <a:avLst/>
          </a:prstGeom>
          <a:noFill/>
          <a:ln/>
        </p:spPr>
        <p:txBody>
          <a:bodyPr wrap="none" lIns="0" tIns="0" rIns="0" bIns="0" rtlCol="0" anchor="t">
            <a:spAutoFit/>
          </a:bodyPr>
          <a:lstStyle/>
          <a:p>
            <a:pPr algn="ctr" indent="0" marL="0">
              <a:lnSpc>
                <a:spcPts val="1100"/>
              </a:lnSpc>
              <a:buNone/>
            </a:pPr>
            <a:r>
              <a:rPr lang="en-US" sz="784" b="1" dirty="0">
                <a:solidFill>
                  <a:srgbClr val="ED8936"/>
                </a:solidFill>
              </a:rPr>
              <a:t>采购与质量中心</a:t>
            </a:r>
            <a:endParaRPr lang="en-US" sz="784" dirty="0"/>
          </a:p>
        </p:txBody>
      </p:sp>
      <p:sp>
        <p:nvSpPr>
          <p:cNvPr id="9" name="Text 6"/>
          <p:cNvSpPr/>
          <p:nvPr/>
        </p:nvSpPr>
        <p:spPr>
          <a:xfrm>
            <a:off x="750094" y="2372423"/>
            <a:ext cx="37588" cy="150019"/>
          </a:xfrm>
          <a:prstGeom prst="rect">
            <a:avLst/>
          </a:prstGeom>
          <a:noFill/>
          <a:ln/>
        </p:spPr>
        <p:txBody>
          <a:bodyPr wrap="none" lIns="0" tIns="0" rIns="0" bIns="0" rtlCol="0" anchor="t">
            <a:spAutoFit/>
          </a:bodyPr>
          <a:lstStyle/>
          <a:p>
            <a:pPr algn="l" indent="0" marL="0">
              <a:lnSpc>
                <a:spcPts val="1200"/>
              </a:lnSpc>
              <a:buNone/>
            </a:pPr>
            <a:r>
              <a:rPr lang="en-US" sz="683" b="1" dirty="0">
                <a:solidFill>
                  <a:srgbClr val="ED8936"/>
                </a:solidFill>
              </a:rPr>
              <a:t>•</a:t>
            </a:r>
            <a:endParaRPr lang="en-US" sz="683" dirty="0"/>
          </a:p>
        </p:txBody>
      </p:sp>
      <p:sp>
        <p:nvSpPr>
          <p:cNvPr id="10" name="Text 7"/>
          <p:cNvSpPr/>
          <p:nvPr/>
        </p:nvSpPr>
        <p:spPr>
          <a:xfrm>
            <a:off x="857250" y="2379566"/>
            <a:ext cx="800100" cy="135731"/>
          </a:xfrm>
          <a:prstGeom prst="rect">
            <a:avLst/>
          </a:prstGeom>
          <a:noFill/>
          <a:ln/>
        </p:spPr>
        <p:txBody>
          <a:bodyPr wrap="none" lIns="0" tIns="0" rIns="0" bIns="0" rtlCol="0" anchor="t">
            <a:spAutoFit/>
          </a:bodyPr>
          <a:lstStyle/>
          <a:p>
            <a:pPr algn="l" indent="0" marL="0">
              <a:lnSpc>
                <a:spcPts val="1200"/>
              </a:lnSpc>
              <a:buNone/>
            </a:pPr>
            <a:r>
              <a:rPr lang="en-US" sz="727" dirty="0">
                <a:solidFill>
                  <a:srgbClr val="E2E8F0"/>
                </a:solidFill>
              </a:rPr>
              <a:t>直接接触制造基地</a:t>
            </a:r>
            <a:endParaRPr lang="en-US" sz="727" dirty="0"/>
          </a:p>
        </p:txBody>
      </p:sp>
      <p:sp>
        <p:nvSpPr>
          <p:cNvPr id="11" name="Text 8"/>
          <p:cNvSpPr/>
          <p:nvPr/>
        </p:nvSpPr>
        <p:spPr>
          <a:xfrm>
            <a:off x="750094" y="2593879"/>
            <a:ext cx="37588" cy="150019"/>
          </a:xfrm>
          <a:prstGeom prst="rect">
            <a:avLst/>
          </a:prstGeom>
          <a:noFill/>
          <a:ln/>
        </p:spPr>
        <p:txBody>
          <a:bodyPr wrap="none" lIns="0" tIns="0" rIns="0" bIns="0" rtlCol="0" anchor="t">
            <a:spAutoFit/>
          </a:bodyPr>
          <a:lstStyle/>
          <a:p>
            <a:pPr algn="l" indent="0" marL="0">
              <a:lnSpc>
                <a:spcPts val="1200"/>
              </a:lnSpc>
              <a:buNone/>
            </a:pPr>
            <a:r>
              <a:rPr lang="en-US" sz="683" b="1" dirty="0">
                <a:solidFill>
                  <a:srgbClr val="ED8936"/>
                </a:solidFill>
              </a:rPr>
              <a:t>•</a:t>
            </a:r>
            <a:endParaRPr lang="en-US" sz="683" dirty="0"/>
          </a:p>
        </p:txBody>
      </p:sp>
      <p:sp>
        <p:nvSpPr>
          <p:cNvPr id="12" name="Text 9"/>
          <p:cNvSpPr/>
          <p:nvPr/>
        </p:nvSpPr>
        <p:spPr>
          <a:xfrm>
            <a:off x="857250" y="2601023"/>
            <a:ext cx="1000125" cy="135731"/>
          </a:xfrm>
          <a:prstGeom prst="rect">
            <a:avLst/>
          </a:prstGeom>
          <a:noFill/>
          <a:ln/>
        </p:spPr>
        <p:txBody>
          <a:bodyPr wrap="none" lIns="0" tIns="0" rIns="0" bIns="0" rtlCol="0" anchor="t">
            <a:spAutoFit/>
          </a:bodyPr>
          <a:lstStyle/>
          <a:p>
            <a:pPr algn="l" indent="0" marL="0">
              <a:lnSpc>
                <a:spcPts val="1200"/>
              </a:lnSpc>
              <a:buNone/>
            </a:pPr>
            <a:r>
              <a:rPr lang="en-US" sz="727" dirty="0">
                <a:solidFill>
                  <a:srgbClr val="E2E8F0"/>
                </a:solidFill>
              </a:rPr>
              <a:t>质量控制和供应商关系</a:t>
            </a:r>
            <a:endParaRPr lang="en-US" sz="727" dirty="0"/>
          </a:p>
        </p:txBody>
      </p:sp>
      <p:sp>
        <p:nvSpPr>
          <p:cNvPr id="13" name="Text 10"/>
          <p:cNvSpPr/>
          <p:nvPr/>
        </p:nvSpPr>
        <p:spPr>
          <a:xfrm>
            <a:off x="750094" y="2815335"/>
            <a:ext cx="37588" cy="150019"/>
          </a:xfrm>
          <a:prstGeom prst="rect">
            <a:avLst/>
          </a:prstGeom>
          <a:noFill/>
          <a:ln/>
        </p:spPr>
        <p:txBody>
          <a:bodyPr wrap="none" lIns="0" tIns="0" rIns="0" bIns="0" rtlCol="0" anchor="t">
            <a:spAutoFit/>
          </a:bodyPr>
          <a:lstStyle/>
          <a:p>
            <a:pPr algn="l" indent="0" marL="0">
              <a:lnSpc>
                <a:spcPts val="1200"/>
              </a:lnSpc>
              <a:buNone/>
            </a:pPr>
            <a:r>
              <a:rPr lang="en-US" sz="683" b="1" dirty="0">
                <a:solidFill>
                  <a:srgbClr val="ED8936"/>
                </a:solidFill>
              </a:rPr>
              <a:t>•</a:t>
            </a:r>
            <a:endParaRPr lang="en-US" sz="683" dirty="0"/>
          </a:p>
        </p:txBody>
      </p:sp>
      <p:sp>
        <p:nvSpPr>
          <p:cNvPr id="14" name="Text 11"/>
          <p:cNvSpPr/>
          <p:nvPr/>
        </p:nvSpPr>
        <p:spPr>
          <a:xfrm>
            <a:off x="857250" y="2822479"/>
            <a:ext cx="900113" cy="135731"/>
          </a:xfrm>
          <a:prstGeom prst="rect">
            <a:avLst/>
          </a:prstGeom>
          <a:noFill/>
          <a:ln/>
        </p:spPr>
        <p:txBody>
          <a:bodyPr wrap="none" lIns="0" tIns="0" rIns="0" bIns="0" rtlCol="0" anchor="t">
            <a:spAutoFit/>
          </a:bodyPr>
          <a:lstStyle/>
          <a:p>
            <a:pPr algn="l" indent="0" marL="0">
              <a:lnSpc>
                <a:spcPts val="1200"/>
              </a:lnSpc>
              <a:buNone/>
            </a:pPr>
            <a:r>
              <a:rPr lang="en-US" sz="727" dirty="0">
                <a:solidFill>
                  <a:srgbClr val="E2E8F0"/>
                </a:solidFill>
              </a:rPr>
              <a:t>产品采购和物流协调</a:t>
            </a:r>
            <a:endParaRPr lang="en-US" sz="727" dirty="0"/>
          </a:p>
        </p:txBody>
      </p:sp>
      <p:sp>
        <p:nvSpPr>
          <p:cNvPr id="15" name="Shape 12"/>
          <p:cNvSpPr/>
          <p:nvPr/>
        </p:nvSpPr>
        <p:spPr>
          <a:xfrm>
            <a:off x="3309928" y="1447307"/>
            <a:ext cx="2524116" cy="1618059"/>
          </a:xfrm>
          <a:prstGeom prst="rect">
            <a:avLst/>
          </a:prstGeom>
          <a:solidFill>
            <a:srgbClr val="1A202C"/>
          </a:solidFill>
          <a:ln/>
        </p:spPr>
      </p:sp>
      <p:sp>
        <p:nvSpPr>
          <p:cNvPr id="16" name="Shape 13"/>
          <p:cNvSpPr/>
          <p:nvPr/>
        </p:nvSpPr>
        <p:spPr>
          <a:xfrm>
            <a:off x="3309928" y="1447307"/>
            <a:ext cx="2524116" cy="28575"/>
          </a:xfrm>
          <a:prstGeom prst="rect">
            <a:avLst/>
          </a:prstGeom>
          <a:solidFill>
            <a:srgbClr val="ED8936"/>
          </a:solidFill>
          <a:ln/>
        </p:spPr>
      </p:sp>
      <p:sp>
        <p:nvSpPr>
          <p:cNvPr id="17" name="Text 14"/>
          <p:cNvSpPr/>
          <p:nvPr/>
        </p:nvSpPr>
        <p:spPr>
          <a:xfrm>
            <a:off x="3488522" y="1661620"/>
            <a:ext cx="2166928" cy="332184"/>
          </a:xfrm>
          <a:prstGeom prst="rect">
            <a:avLst/>
          </a:prstGeom>
          <a:noFill/>
          <a:ln/>
        </p:spPr>
        <p:txBody>
          <a:bodyPr wrap="none" lIns="0" tIns="0" rIns="0" bIns="0" rtlCol="0" anchor="t">
            <a:spAutoFit/>
          </a:bodyPr>
          <a:lstStyle/>
          <a:p>
            <a:pPr algn="ctr" indent="0" marL="0">
              <a:lnSpc>
                <a:spcPts val="2200"/>
              </a:lnSpc>
              <a:buNone/>
            </a:pPr>
            <a:r>
              <a:rPr lang="en-US" sz="1602" b="1" dirty="0">
                <a:solidFill>
                  <a:srgbClr val="FFFFFF"/>
                </a:solidFill>
              </a:rPr>
              <a:t>香港</a:t>
            </a:r>
            <a:endParaRPr lang="en-US" sz="1602" dirty="0"/>
          </a:p>
        </p:txBody>
      </p:sp>
      <p:sp>
        <p:nvSpPr>
          <p:cNvPr id="18" name="Text 15"/>
          <p:cNvSpPr/>
          <p:nvPr/>
        </p:nvSpPr>
        <p:spPr>
          <a:xfrm>
            <a:off x="3488522" y="2065241"/>
            <a:ext cx="2166928" cy="164306"/>
          </a:xfrm>
          <a:prstGeom prst="rect">
            <a:avLst/>
          </a:prstGeom>
          <a:noFill/>
          <a:ln/>
        </p:spPr>
        <p:txBody>
          <a:bodyPr wrap="none" lIns="0" tIns="0" rIns="0" bIns="0" rtlCol="0" anchor="t">
            <a:spAutoFit/>
          </a:bodyPr>
          <a:lstStyle/>
          <a:p>
            <a:pPr algn="ctr" indent="0" marL="0">
              <a:lnSpc>
                <a:spcPts val="1100"/>
              </a:lnSpc>
              <a:buNone/>
            </a:pPr>
            <a:r>
              <a:rPr lang="en-US" sz="784" b="1" dirty="0">
                <a:solidFill>
                  <a:srgbClr val="ED8936"/>
                </a:solidFill>
              </a:rPr>
              <a:t>金融与贸易中心</a:t>
            </a:r>
            <a:endParaRPr lang="en-US" sz="784" dirty="0"/>
          </a:p>
        </p:txBody>
      </p:sp>
      <p:sp>
        <p:nvSpPr>
          <p:cNvPr id="19" name="Text 16"/>
          <p:cNvSpPr/>
          <p:nvPr/>
        </p:nvSpPr>
        <p:spPr>
          <a:xfrm>
            <a:off x="3488522" y="2372423"/>
            <a:ext cx="37588" cy="150019"/>
          </a:xfrm>
          <a:prstGeom prst="rect">
            <a:avLst/>
          </a:prstGeom>
          <a:noFill/>
          <a:ln/>
        </p:spPr>
        <p:txBody>
          <a:bodyPr wrap="none" lIns="0" tIns="0" rIns="0" bIns="0" rtlCol="0" anchor="t">
            <a:spAutoFit/>
          </a:bodyPr>
          <a:lstStyle/>
          <a:p>
            <a:pPr algn="l" indent="0" marL="0">
              <a:lnSpc>
                <a:spcPts val="1200"/>
              </a:lnSpc>
              <a:buNone/>
            </a:pPr>
            <a:r>
              <a:rPr lang="en-US" sz="683" b="1" dirty="0">
                <a:solidFill>
                  <a:srgbClr val="ED8936"/>
                </a:solidFill>
              </a:rPr>
              <a:t>•</a:t>
            </a:r>
            <a:endParaRPr lang="en-US" sz="683" dirty="0"/>
          </a:p>
        </p:txBody>
      </p:sp>
      <p:sp>
        <p:nvSpPr>
          <p:cNvPr id="20" name="Text 17"/>
          <p:cNvSpPr/>
          <p:nvPr/>
        </p:nvSpPr>
        <p:spPr>
          <a:xfrm>
            <a:off x="3595678" y="2379566"/>
            <a:ext cx="900113" cy="135731"/>
          </a:xfrm>
          <a:prstGeom prst="rect">
            <a:avLst/>
          </a:prstGeom>
          <a:noFill/>
          <a:ln/>
        </p:spPr>
        <p:txBody>
          <a:bodyPr wrap="none" lIns="0" tIns="0" rIns="0" bIns="0" rtlCol="0" anchor="t">
            <a:spAutoFit/>
          </a:bodyPr>
          <a:lstStyle/>
          <a:p>
            <a:pPr algn="l" indent="0" marL="0">
              <a:lnSpc>
                <a:spcPts val="1200"/>
              </a:lnSpc>
              <a:buNone/>
            </a:pPr>
            <a:r>
              <a:rPr lang="en-US" sz="727" dirty="0">
                <a:solidFill>
                  <a:srgbClr val="E2E8F0"/>
                </a:solidFill>
              </a:rPr>
              <a:t>国际贸易和金融中心</a:t>
            </a:r>
            <a:endParaRPr lang="en-US" sz="727" dirty="0"/>
          </a:p>
        </p:txBody>
      </p:sp>
      <p:sp>
        <p:nvSpPr>
          <p:cNvPr id="21" name="Text 18"/>
          <p:cNvSpPr/>
          <p:nvPr/>
        </p:nvSpPr>
        <p:spPr>
          <a:xfrm>
            <a:off x="3488522" y="2593879"/>
            <a:ext cx="37588" cy="150019"/>
          </a:xfrm>
          <a:prstGeom prst="rect">
            <a:avLst/>
          </a:prstGeom>
          <a:noFill/>
          <a:ln/>
        </p:spPr>
        <p:txBody>
          <a:bodyPr wrap="none" lIns="0" tIns="0" rIns="0" bIns="0" rtlCol="0" anchor="t">
            <a:spAutoFit/>
          </a:bodyPr>
          <a:lstStyle/>
          <a:p>
            <a:pPr algn="l" indent="0" marL="0">
              <a:lnSpc>
                <a:spcPts val="1200"/>
              </a:lnSpc>
              <a:buNone/>
            </a:pPr>
            <a:r>
              <a:rPr lang="en-US" sz="683" b="1" dirty="0">
                <a:solidFill>
                  <a:srgbClr val="ED8936"/>
                </a:solidFill>
              </a:rPr>
              <a:t>•</a:t>
            </a:r>
            <a:endParaRPr lang="en-US" sz="683" dirty="0"/>
          </a:p>
        </p:txBody>
      </p:sp>
      <p:sp>
        <p:nvSpPr>
          <p:cNvPr id="22" name="Text 19"/>
          <p:cNvSpPr/>
          <p:nvPr/>
        </p:nvSpPr>
        <p:spPr>
          <a:xfrm>
            <a:off x="3595678" y="2601023"/>
            <a:ext cx="700088" cy="135731"/>
          </a:xfrm>
          <a:prstGeom prst="rect">
            <a:avLst/>
          </a:prstGeom>
          <a:noFill/>
          <a:ln/>
        </p:spPr>
        <p:txBody>
          <a:bodyPr wrap="none" lIns="0" tIns="0" rIns="0" bIns="0" rtlCol="0" anchor="t">
            <a:spAutoFit/>
          </a:bodyPr>
          <a:lstStyle/>
          <a:p>
            <a:pPr algn="l" indent="0" marL="0">
              <a:lnSpc>
                <a:spcPts val="1200"/>
              </a:lnSpc>
              <a:buNone/>
            </a:pPr>
            <a:r>
              <a:rPr lang="en-US" sz="727" dirty="0">
                <a:solidFill>
                  <a:srgbClr val="E2E8F0"/>
                </a:solidFill>
              </a:rPr>
              <a:t>供应链管理中心</a:t>
            </a:r>
            <a:endParaRPr lang="en-US" sz="727" dirty="0"/>
          </a:p>
        </p:txBody>
      </p:sp>
      <p:sp>
        <p:nvSpPr>
          <p:cNvPr id="23" name="Text 20"/>
          <p:cNvSpPr/>
          <p:nvPr/>
        </p:nvSpPr>
        <p:spPr>
          <a:xfrm>
            <a:off x="3488522" y="2815335"/>
            <a:ext cx="37588" cy="150019"/>
          </a:xfrm>
          <a:prstGeom prst="rect">
            <a:avLst/>
          </a:prstGeom>
          <a:noFill/>
          <a:ln/>
        </p:spPr>
        <p:txBody>
          <a:bodyPr wrap="none" lIns="0" tIns="0" rIns="0" bIns="0" rtlCol="0" anchor="t">
            <a:spAutoFit/>
          </a:bodyPr>
          <a:lstStyle/>
          <a:p>
            <a:pPr algn="l" indent="0" marL="0">
              <a:lnSpc>
                <a:spcPts val="1200"/>
              </a:lnSpc>
              <a:buNone/>
            </a:pPr>
            <a:r>
              <a:rPr lang="en-US" sz="683" b="1" dirty="0">
                <a:solidFill>
                  <a:srgbClr val="ED8936"/>
                </a:solidFill>
              </a:rPr>
              <a:t>•</a:t>
            </a:r>
            <a:endParaRPr lang="en-US" sz="683" dirty="0"/>
          </a:p>
        </p:txBody>
      </p:sp>
      <p:sp>
        <p:nvSpPr>
          <p:cNvPr id="24" name="Text 21"/>
          <p:cNvSpPr/>
          <p:nvPr/>
        </p:nvSpPr>
        <p:spPr>
          <a:xfrm>
            <a:off x="3595678" y="2822479"/>
            <a:ext cx="900113" cy="135731"/>
          </a:xfrm>
          <a:prstGeom prst="rect">
            <a:avLst/>
          </a:prstGeom>
          <a:noFill/>
          <a:ln/>
        </p:spPr>
        <p:txBody>
          <a:bodyPr wrap="none" lIns="0" tIns="0" rIns="0" bIns="0" rtlCol="0" anchor="t">
            <a:spAutoFit/>
          </a:bodyPr>
          <a:lstStyle/>
          <a:p>
            <a:pPr algn="l" indent="0" marL="0">
              <a:lnSpc>
                <a:spcPts val="1200"/>
              </a:lnSpc>
              <a:buNone/>
            </a:pPr>
            <a:r>
              <a:rPr lang="en-US" sz="727" dirty="0">
                <a:solidFill>
                  <a:srgbClr val="E2E8F0"/>
                </a:solidFill>
              </a:rPr>
              <a:t>区域协调和客户服务</a:t>
            </a:r>
            <a:endParaRPr lang="en-US" sz="727" dirty="0"/>
          </a:p>
        </p:txBody>
      </p:sp>
      <p:sp>
        <p:nvSpPr>
          <p:cNvPr id="25" name="Shape 22"/>
          <p:cNvSpPr/>
          <p:nvPr/>
        </p:nvSpPr>
        <p:spPr>
          <a:xfrm>
            <a:off x="6048356" y="1447307"/>
            <a:ext cx="2524144" cy="1618059"/>
          </a:xfrm>
          <a:prstGeom prst="rect">
            <a:avLst/>
          </a:prstGeom>
          <a:solidFill>
            <a:srgbClr val="1A202C"/>
          </a:solidFill>
          <a:ln/>
        </p:spPr>
      </p:sp>
      <p:sp>
        <p:nvSpPr>
          <p:cNvPr id="26" name="Shape 23"/>
          <p:cNvSpPr/>
          <p:nvPr/>
        </p:nvSpPr>
        <p:spPr>
          <a:xfrm>
            <a:off x="6048356" y="1447307"/>
            <a:ext cx="2524144" cy="28575"/>
          </a:xfrm>
          <a:prstGeom prst="rect">
            <a:avLst/>
          </a:prstGeom>
          <a:solidFill>
            <a:srgbClr val="ED8936"/>
          </a:solidFill>
          <a:ln/>
        </p:spPr>
      </p:sp>
      <p:sp>
        <p:nvSpPr>
          <p:cNvPr id="27" name="Text 24"/>
          <p:cNvSpPr/>
          <p:nvPr/>
        </p:nvSpPr>
        <p:spPr>
          <a:xfrm>
            <a:off x="6226950" y="1661620"/>
            <a:ext cx="2166956" cy="332184"/>
          </a:xfrm>
          <a:prstGeom prst="rect">
            <a:avLst/>
          </a:prstGeom>
          <a:noFill/>
          <a:ln/>
        </p:spPr>
        <p:txBody>
          <a:bodyPr wrap="none" lIns="0" tIns="0" rIns="0" bIns="0" rtlCol="0" anchor="t">
            <a:spAutoFit/>
          </a:bodyPr>
          <a:lstStyle/>
          <a:p>
            <a:pPr algn="ctr" indent="0" marL="0">
              <a:lnSpc>
                <a:spcPts val="2200"/>
              </a:lnSpc>
              <a:buNone/>
            </a:pPr>
            <a:r>
              <a:rPr lang="en-US" sz="1602" b="1" dirty="0">
                <a:solidFill>
                  <a:srgbClr val="FFFFFF"/>
                </a:solidFill>
              </a:rPr>
              <a:t>迪拜</a:t>
            </a:r>
            <a:endParaRPr lang="en-US" sz="1602" dirty="0"/>
          </a:p>
        </p:txBody>
      </p:sp>
      <p:sp>
        <p:nvSpPr>
          <p:cNvPr id="28" name="Text 25"/>
          <p:cNvSpPr/>
          <p:nvPr/>
        </p:nvSpPr>
        <p:spPr>
          <a:xfrm>
            <a:off x="6226950" y="2065241"/>
            <a:ext cx="2166956" cy="164306"/>
          </a:xfrm>
          <a:prstGeom prst="rect">
            <a:avLst/>
          </a:prstGeom>
          <a:noFill/>
          <a:ln/>
        </p:spPr>
        <p:txBody>
          <a:bodyPr wrap="none" lIns="0" tIns="0" rIns="0" bIns="0" rtlCol="0" anchor="t">
            <a:spAutoFit/>
          </a:bodyPr>
          <a:lstStyle/>
          <a:p>
            <a:pPr algn="ctr" indent="0" marL="0">
              <a:lnSpc>
                <a:spcPts val="1100"/>
              </a:lnSpc>
              <a:buNone/>
            </a:pPr>
            <a:r>
              <a:rPr lang="en-US" sz="784" b="1" dirty="0">
                <a:solidFill>
                  <a:srgbClr val="ED8936"/>
                </a:solidFill>
              </a:rPr>
              <a:t>总部（阿联酋）</a:t>
            </a:r>
            <a:endParaRPr lang="en-US" sz="784" dirty="0"/>
          </a:p>
        </p:txBody>
      </p:sp>
      <p:sp>
        <p:nvSpPr>
          <p:cNvPr id="29" name="Text 26"/>
          <p:cNvSpPr/>
          <p:nvPr/>
        </p:nvSpPr>
        <p:spPr>
          <a:xfrm>
            <a:off x="6226950" y="2372423"/>
            <a:ext cx="37588" cy="150019"/>
          </a:xfrm>
          <a:prstGeom prst="rect">
            <a:avLst/>
          </a:prstGeom>
          <a:noFill/>
          <a:ln/>
        </p:spPr>
        <p:txBody>
          <a:bodyPr wrap="none" lIns="0" tIns="0" rIns="0" bIns="0" rtlCol="0" anchor="t">
            <a:spAutoFit/>
          </a:bodyPr>
          <a:lstStyle/>
          <a:p>
            <a:pPr algn="l" indent="0" marL="0">
              <a:lnSpc>
                <a:spcPts val="1200"/>
              </a:lnSpc>
              <a:buNone/>
            </a:pPr>
            <a:r>
              <a:rPr lang="en-US" sz="683" b="1" dirty="0">
                <a:solidFill>
                  <a:srgbClr val="ED8936"/>
                </a:solidFill>
              </a:rPr>
              <a:t>•</a:t>
            </a:r>
            <a:endParaRPr lang="en-US" sz="683" dirty="0"/>
          </a:p>
        </p:txBody>
      </p:sp>
      <p:sp>
        <p:nvSpPr>
          <p:cNvPr id="30" name="Text 27"/>
          <p:cNvSpPr/>
          <p:nvPr/>
        </p:nvSpPr>
        <p:spPr>
          <a:xfrm>
            <a:off x="6334106" y="2379566"/>
            <a:ext cx="900113" cy="135731"/>
          </a:xfrm>
          <a:prstGeom prst="rect">
            <a:avLst/>
          </a:prstGeom>
          <a:noFill/>
          <a:ln/>
        </p:spPr>
        <p:txBody>
          <a:bodyPr wrap="none" lIns="0" tIns="0" rIns="0" bIns="0" rtlCol="0" anchor="t">
            <a:spAutoFit/>
          </a:bodyPr>
          <a:lstStyle/>
          <a:p>
            <a:pPr algn="l" indent="0" marL="0">
              <a:lnSpc>
                <a:spcPts val="1200"/>
              </a:lnSpc>
              <a:buNone/>
            </a:pPr>
            <a:r>
              <a:rPr lang="en-US" sz="727" dirty="0">
                <a:solidFill>
                  <a:srgbClr val="E2E8F0"/>
                </a:solidFill>
              </a:rPr>
              <a:t>中东和非洲市场门户</a:t>
            </a:r>
            <a:endParaRPr lang="en-US" sz="727" dirty="0"/>
          </a:p>
        </p:txBody>
      </p:sp>
      <p:sp>
        <p:nvSpPr>
          <p:cNvPr id="31" name="Text 28"/>
          <p:cNvSpPr/>
          <p:nvPr/>
        </p:nvSpPr>
        <p:spPr>
          <a:xfrm>
            <a:off x="6226950" y="2593879"/>
            <a:ext cx="37588" cy="150019"/>
          </a:xfrm>
          <a:prstGeom prst="rect">
            <a:avLst/>
          </a:prstGeom>
          <a:noFill/>
          <a:ln/>
        </p:spPr>
        <p:txBody>
          <a:bodyPr wrap="none" lIns="0" tIns="0" rIns="0" bIns="0" rtlCol="0" anchor="t">
            <a:spAutoFit/>
          </a:bodyPr>
          <a:lstStyle/>
          <a:p>
            <a:pPr algn="l" indent="0" marL="0">
              <a:lnSpc>
                <a:spcPts val="1200"/>
              </a:lnSpc>
              <a:buNone/>
            </a:pPr>
            <a:r>
              <a:rPr lang="en-US" sz="683" b="1" dirty="0">
                <a:solidFill>
                  <a:srgbClr val="ED8936"/>
                </a:solidFill>
              </a:rPr>
              <a:t>•</a:t>
            </a:r>
            <a:endParaRPr lang="en-US" sz="683" dirty="0"/>
          </a:p>
        </p:txBody>
      </p:sp>
      <p:sp>
        <p:nvSpPr>
          <p:cNvPr id="32" name="Text 29"/>
          <p:cNvSpPr/>
          <p:nvPr/>
        </p:nvSpPr>
        <p:spPr>
          <a:xfrm>
            <a:off x="6334106" y="2601023"/>
            <a:ext cx="700088" cy="135731"/>
          </a:xfrm>
          <a:prstGeom prst="rect">
            <a:avLst/>
          </a:prstGeom>
          <a:noFill/>
          <a:ln/>
        </p:spPr>
        <p:txBody>
          <a:bodyPr wrap="none" lIns="0" tIns="0" rIns="0" bIns="0" rtlCol="0" anchor="t">
            <a:spAutoFit/>
          </a:bodyPr>
          <a:lstStyle/>
          <a:p>
            <a:pPr algn="l" indent="0" marL="0">
              <a:lnSpc>
                <a:spcPts val="1200"/>
              </a:lnSpc>
              <a:buNone/>
            </a:pPr>
            <a:r>
              <a:rPr lang="en-US" sz="727" dirty="0">
                <a:solidFill>
                  <a:srgbClr val="E2E8F0"/>
                </a:solidFill>
              </a:rPr>
              <a:t>分销和仓储设施</a:t>
            </a:r>
            <a:endParaRPr lang="en-US" sz="727" dirty="0"/>
          </a:p>
        </p:txBody>
      </p:sp>
      <p:sp>
        <p:nvSpPr>
          <p:cNvPr id="33" name="Text 30"/>
          <p:cNvSpPr/>
          <p:nvPr/>
        </p:nvSpPr>
        <p:spPr>
          <a:xfrm>
            <a:off x="6226950" y="2815335"/>
            <a:ext cx="37588" cy="150019"/>
          </a:xfrm>
          <a:prstGeom prst="rect">
            <a:avLst/>
          </a:prstGeom>
          <a:noFill/>
          <a:ln/>
        </p:spPr>
        <p:txBody>
          <a:bodyPr wrap="none" lIns="0" tIns="0" rIns="0" bIns="0" rtlCol="0" anchor="t">
            <a:spAutoFit/>
          </a:bodyPr>
          <a:lstStyle/>
          <a:p>
            <a:pPr algn="l" indent="0" marL="0">
              <a:lnSpc>
                <a:spcPts val="1200"/>
              </a:lnSpc>
              <a:buNone/>
            </a:pPr>
            <a:r>
              <a:rPr lang="en-US" sz="683" b="1" dirty="0">
                <a:solidFill>
                  <a:srgbClr val="ED8936"/>
                </a:solidFill>
              </a:rPr>
              <a:t>•</a:t>
            </a:r>
            <a:endParaRPr lang="en-US" sz="683" dirty="0"/>
          </a:p>
        </p:txBody>
      </p:sp>
      <p:sp>
        <p:nvSpPr>
          <p:cNvPr id="34" name="Text 31"/>
          <p:cNvSpPr/>
          <p:nvPr/>
        </p:nvSpPr>
        <p:spPr>
          <a:xfrm>
            <a:off x="6334106" y="2822479"/>
            <a:ext cx="900113" cy="135731"/>
          </a:xfrm>
          <a:prstGeom prst="rect">
            <a:avLst/>
          </a:prstGeom>
          <a:noFill/>
          <a:ln/>
        </p:spPr>
        <p:txBody>
          <a:bodyPr wrap="none" lIns="0" tIns="0" rIns="0" bIns="0" rtlCol="0" anchor="t">
            <a:spAutoFit/>
          </a:bodyPr>
          <a:lstStyle/>
          <a:p>
            <a:pPr algn="l" indent="0" marL="0">
              <a:lnSpc>
                <a:spcPts val="1200"/>
              </a:lnSpc>
              <a:buNone/>
            </a:pPr>
            <a:r>
              <a:rPr lang="en-US" sz="727" dirty="0">
                <a:solidFill>
                  <a:srgbClr val="E2E8F0"/>
                </a:solidFill>
              </a:rPr>
              <a:t>客户互动和技术支持</a:t>
            </a:r>
            <a:endParaRPr lang="en-US" sz="727" dirty="0"/>
          </a:p>
        </p:txBody>
      </p:sp>
      <p:sp>
        <p:nvSpPr>
          <p:cNvPr id="35" name="Shape 32"/>
          <p:cNvSpPr/>
          <p:nvPr/>
        </p:nvSpPr>
        <p:spPr>
          <a:xfrm>
            <a:off x="571500" y="3322541"/>
            <a:ext cx="8001000" cy="1151930"/>
          </a:xfrm>
          <a:prstGeom prst="rect">
            <a:avLst/>
          </a:prstGeom>
          <a:solidFill>
            <a:srgbClr val="ED8936"/>
          </a:solidFill>
          <a:ln/>
        </p:spPr>
      </p:sp>
      <p:sp>
        <p:nvSpPr>
          <p:cNvPr id="36" name="Text 33"/>
          <p:cNvSpPr/>
          <p:nvPr/>
        </p:nvSpPr>
        <p:spPr>
          <a:xfrm>
            <a:off x="1000125" y="3536854"/>
            <a:ext cx="7143750" cy="189309"/>
          </a:xfrm>
          <a:prstGeom prst="rect">
            <a:avLst/>
          </a:prstGeom>
          <a:noFill/>
          <a:ln/>
        </p:spPr>
        <p:txBody>
          <a:bodyPr wrap="none" lIns="0" tIns="0" rIns="0" bIns="0" rtlCol="0" anchor="t">
            <a:spAutoFit/>
          </a:bodyPr>
          <a:lstStyle/>
          <a:p>
            <a:pPr algn="ctr" indent="0" marL="0">
              <a:lnSpc>
                <a:spcPts val="1200"/>
              </a:lnSpc>
              <a:buNone/>
            </a:pPr>
            <a:r>
              <a:rPr lang="en-US" sz="885" b="1" dirty="0">
                <a:solidFill>
                  <a:srgbClr val="FFFFFF"/>
                </a:solidFill>
              </a:rPr>
              <a:t>物流优势</a:t>
            </a:r>
            <a:endParaRPr lang="en-US" sz="885" dirty="0"/>
          </a:p>
        </p:txBody>
      </p:sp>
      <p:sp>
        <p:nvSpPr>
          <p:cNvPr id="37" name="Text 34"/>
          <p:cNvSpPr/>
          <p:nvPr/>
        </p:nvSpPr>
        <p:spPr>
          <a:xfrm>
            <a:off x="1000125" y="3833320"/>
            <a:ext cx="7143750" cy="373261"/>
          </a:xfrm>
          <a:prstGeom prst="rect">
            <a:avLst/>
          </a:prstGeom>
          <a:noFill/>
          <a:ln/>
        </p:spPr>
        <p:txBody>
          <a:bodyPr wrap="none" lIns="0" tIns="0" rIns="0" bIns="0" rtlCol="0" anchor="t">
            <a:spAutoFit/>
          </a:bodyPr>
          <a:lstStyle/>
          <a:p>
            <a:pPr algn="ctr" indent="0" marL="0">
              <a:lnSpc>
                <a:spcPts val="2400"/>
              </a:lnSpc>
              <a:buNone/>
            </a:pPr>
            <a:r>
              <a:rPr lang="en-US" sz="1808" b="1" spc="2" kern="0" dirty="0">
                <a:solidFill>
                  <a:srgbClr val="FFFFFF"/>
                </a:solidFill>
              </a:rPr>
              <a:t>快40% • 便宜25%</a:t>
            </a:r>
            <a:endParaRPr lang="en-US" sz="1808" dirty="0"/>
          </a:p>
        </p:txBody>
      </p:sp>
      <p:sp>
        <p:nvSpPr>
          <p:cNvPr id="38" name="Text 35"/>
          <p:cNvSpPr/>
          <p:nvPr/>
        </p:nvSpPr>
        <p:spPr>
          <a:xfrm>
            <a:off x="1000125" y="4313737"/>
            <a:ext cx="7143750" cy="160734"/>
          </a:xfrm>
          <a:prstGeom prst="rect">
            <a:avLst/>
          </a:prstGeom>
          <a:noFill/>
          <a:ln/>
        </p:spPr>
        <p:txBody>
          <a:bodyPr wrap="none" lIns="0" tIns="0" rIns="0" bIns="0" rtlCol="0" anchor="t">
            <a:spAutoFit/>
          </a:bodyPr>
          <a:lstStyle/>
          <a:p>
            <a:pPr algn="ctr" indent="0" marL="0">
              <a:lnSpc>
                <a:spcPts val="1300"/>
              </a:lnSpc>
              <a:buNone/>
            </a:pPr>
            <a:r>
              <a:rPr lang="en-US" sz="780" dirty="0">
                <a:solidFill>
                  <a:srgbClr val="FFFFFF"/>
                </a:solidFill>
              </a:rPr>
              <a:t>与传统进口渠道相比，战略定位减少了交付时间和成本。</a:t>
            </a:r>
            <a:endParaRPr lang="en-US" sz="78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p:nvPr/>
        </p:nvSpPr>
        <p:spPr>
          <a:xfrm>
            <a:off x="571500" y="428625"/>
            <a:ext cx="8001000" cy="164306"/>
          </a:xfrm>
          <a:prstGeom prst="rect">
            <a:avLst/>
          </a:prstGeom>
          <a:noFill/>
          <a:ln/>
        </p:spPr>
        <p:txBody>
          <a:bodyPr wrap="none" lIns="0" tIns="0" rIns="0" bIns="0" rtlCol="0" anchor="t">
            <a:spAutoFit/>
          </a:bodyPr>
          <a:lstStyle/>
          <a:p>
            <a:pPr algn="l" indent="0" marL="0">
              <a:lnSpc>
                <a:spcPts val="1100"/>
              </a:lnSpc>
              <a:buNone/>
            </a:pPr>
            <a:r>
              <a:rPr lang="en-US" sz="784" b="1" dirty="0">
                <a:solidFill>
                  <a:srgbClr val="ED8936"/>
                </a:solidFill>
              </a:rPr>
              <a:t>为什么选择丝路材料</a:t>
            </a:r>
            <a:endParaRPr lang="en-US" sz="784" dirty="0"/>
          </a:p>
        </p:txBody>
      </p:sp>
      <p:sp>
        <p:nvSpPr>
          <p:cNvPr id="4" name="Text 1"/>
          <p:cNvSpPr/>
          <p:nvPr/>
        </p:nvSpPr>
        <p:spPr>
          <a:xfrm>
            <a:off x="571500" y="700088"/>
            <a:ext cx="8001000" cy="352890"/>
          </a:xfrm>
          <a:prstGeom prst="rect">
            <a:avLst/>
          </a:prstGeom>
          <a:noFill/>
          <a:ln/>
        </p:spPr>
        <p:txBody>
          <a:bodyPr wrap="none" lIns="0" tIns="0" rIns="0" bIns="0" rtlCol="0" anchor="t">
            <a:spAutoFit/>
          </a:bodyPr>
          <a:lstStyle/>
          <a:p>
            <a:pPr algn="l" indent="0" marL="0">
              <a:lnSpc>
                <a:spcPts val="2800"/>
              </a:lnSpc>
              <a:buNone/>
            </a:pPr>
            <a:r>
              <a:rPr lang="en-US" sz="1912" b="1" dirty="0">
                <a:solidFill>
                  <a:srgbClr val="FFFFFF"/>
                </a:solidFill>
              </a:rPr>
              <a:t>您值得信赖的下一代工业解决方案合作伙伴</a:t>
            </a:r>
            <a:endParaRPr lang="en-US" sz="1912" dirty="0"/>
          </a:p>
        </p:txBody>
      </p:sp>
      <p:sp>
        <p:nvSpPr>
          <p:cNvPr id="5" name="Shape 2"/>
          <p:cNvSpPr/>
          <p:nvPr/>
        </p:nvSpPr>
        <p:spPr>
          <a:xfrm>
            <a:off x="571500" y="1374446"/>
            <a:ext cx="2547919" cy="1428750"/>
          </a:xfrm>
          <a:prstGeom prst="rect">
            <a:avLst/>
          </a:prstGeom>
          <a:solidFill>
            <a:srgbClr val="1A202C"/>
          </a:solidFill>
          <a:ln/>
        </p:spPr>
      </p:sp>
      <p:sp>
        <p:nvSpPr>
          <p:cNvPr id="6" name="Shape 3"/>
          <p:cNvSpPr/>
          <p:nvPr/>
        </p:nvSpPr>
        <p:spPr>
          <a:xfrm>
            <a:off x="571500" y="1374446"/>
            <a:ext cx="2547919" cy="28575"/>
          </a:xfrm>
          <a:prstGeom prst="rect">
            <a:avLst/>
          </a:prstGeom>
          <a:solidFill>
            <a:srgbClr val="ED8936"/>
          </a:solidFill>
          <a:ln/>
        </p:spPr>
      </p:sp>
      <p:pic>
        <p:nvPicPr>
          <p:cNvPr id="7" name="Image 1" descr="preencoded.png">    </p:cNvPr>
          <p:cNvPicPr>
            <a:picLocks noChangeAspect="1"/>
          </p:cNvPicPr>
          <p:nvPr/>
        </p:nvPicPr>
        <p:blipFill>
          <a:blip r:embed="rId2"/>
          <a:stretch>
            <a:fillRect/>
          </a:stretch>
        </p:blipFill>
        <p:spPr>
          <a:xfrm>
            <a:off x="1657936" y="1610190"/>
            <a:ext cx="375047" cy="300038"/>
          </a:xfrm>
          <a:prstGeom prst="rect">
            <a:avLst/>
          </a:prstGeom>
        </p:spPr>
      </p:pic>
      <p:sp>
        <p:nvSpPr>
          <p:cNvPr id="8" name="Text 4"/>
          <p:cNvSpPr/>
          <p:nvPr/>
        </p:nvSpPr>
        <p:spPr>
          <a:xfrm>
            <a:off x="750094" y="2090607"/>
            <a:ext cx="2190731" cy="207169"/>
          </a:xfrm>
          <a:prstGeom prst="rect">
            <a:avLst/>
          </a:prstGeom>
          <a:noFill/>
          <a:ln/>
        </p:spPr>
        <p:txBody>
          <a:bodyPr wrap="none" lIns="0" tIns="0" rIns="0" bIns="0" rtlCol="0" anchor="t">
            <a:spAutoFit/>
          </a:bodyPr>
          <a:lstStyle/>
          <a:p>
            <a:pPr algn="ctr" indent="0" marL="0">
              <a:lnSpc>
                <a:spcPts val="1400"/>
              </a:lnSpc>
              <a:buNone/>
            </a:pPr>
            <a:r>
              <a:rPr lang="en-US" sz="987" b="1" dirty="0">
                <a:solidFill>
                  <a:srgbClr val="FFFFFF"/>
                </a:solidFill>
              </a:rPr>
              <a:t>直接制造商关系</a:t>
            </a:r>
            <a:endParaRPr lang="en-US" sz="987" dirty="0"/>
          </a:p>
        </p:txBody>
      </p:sp>
      <p:sp>
        <p:nvSpPr>
          <p:cNvPr id="9" name="Text 5"/>
          <p:cNvSpPr/>
          <p:nvPr/>
        </p:nvSpPr>
        <p:spPr>
          <a:xfrm>
            <a:off x="750094" y="2383501"/>
            <a:ext cx="2190731" cy="320018"/>
          </a:xfrm>
          <a:prstGeom prst="rect">
            <a:avLst/>
          </a:prstGeom>
          <a:noFill/>
          <a:ln/>
        </p:spPr>
        <p:txBody>
          <a:bodyPr wrap="square" lIns="0" tIns="0" rIns="0" bIns="0" rtlCol="0" anchor="t">
            <a:spAutoFit/>
          </a:bodyPr>
          <a:lstStyle/>
          <a:p>
            <a:pPr algn="l" indent="0" marL="0">
              <a:lnSpc>
                <a:spcPts val="1300"/>
              </a:lnSpc>
              <a:buNone/>
            </a:pPr>
            <a:r>
              <a:rPr lang="en-US" sz="727" dirty="0">
                <a:solidFill>
                  <a:srgbClr val="E2E8F0"/>
                </a:solidFill>
              </a:rPr>
              <a:t>与中国一级供应商建立合作伙伴关系，确保正品产品和有竞争力的价格。</a:t>
            </a:r>
            <a:endParaRPr lang="en-US" sz="727" dirty="0"/>
          </a:p>
        </p:txBody>
      </p:sp>
      <p:sp>
        <p:nvSpPr>
          <p:cNvPr id="10" name="Shape 6"/>
          <p:cNvSpPr/>
          <p:nvPr/>
        </p:nvSpPr>
        <p:spPr>
          <a:xfrm>
            <a:off x="3298013" y="1374446"/>
            <a:ext cx="2547947" cy="1428750"/>
          </a:xfrm>
          <a:prstGeom prst="rect">
            <a:avLst/>
          </a:prstGeom>
          <a:solidFill>
            <a:srgbClr val="1A202C"/>
          </a:solidFill>
          <a:ln/>
        </p:spPr>
      </p:sp>
      <p:sp>
        <p:nvSpPr>
          <p:cNvPr id="11" name="Shape 7"/>
          <p:cNvSpPr/>
          <p:nvPr/>
        </p:nvSpPr>
        <p:spPr>
          <a:xfrm>
            <a:off x="3298013" y="1374446"/>
            <a:ext cx="2547947" cy="28575"/>
          </a:xfrm>
          <a:prstGeom prst="rect">
            <a:avLst/>
          </a:prstGeom>
          <a:solidFill>
            <a:srgbClr val="ED8936"/>
          </a:solidFill>
          <a:ln/>
        </p:spPr>
      </p:sp>
      <p:pic>
        <p:nvPicPr>
          <p:cNvPr id="12" name="Image 2" descr="preencoded.png">    </p:cNvPr>
          <p:cNvPicPr>
            <a:picLocks noChangeAspect="1"/>
          </p:cNvPicPr>
          <p:nvPr/>
        </p:nvPicPr>
        <p:blipFill>
          <a:blip r:embed="rId3"/>
          <a:stretch>
            <a:fillRect/>
          </a:stretch>
        </p:blipFill>
        <p:spPr>
          <a:xfrm>
            <a:off x="4421953" y="1610190"/>
            <a:ext cx="300038" cy="300038"/>
          </a:xfrm>
          <a:prstGeom prst="rect">
            <a:avLst/>
          </a:prstGeom>
        </p:spPr>
      </p:pic>
      <p:sp>
        <p:nvSpPr>
          <p:cNvPr id="13" name="Text 8"/>
          <p:cNvSpPr/>
          <p:nvPr/>
        </p:nvSpPr>
        <p:spPr>
          <a:xfrm>
            <a:off x="3476606" y="2090607"/>
            <a:ext cx="2190759" cy="207169"/>
          </a:xfrm>
          <a:prstGeom prst="rect">
            <a:avLst/>
          </a:prstGeom>
          <a:noFill/>
          <a:ln/>
        </p:spPr>
        <p:txBody>
          <a:bodyPr wrap="none" lIns="0" tIns="0" rIns="0" bIns="0" rtlCol="0" anchor="t">
            <a:spAutoFit/>
          </a:bodyPr>
          <a:lstStyle/>
          <a:p>
            <a:pPr algn="ctr" indent="0" marL="0">
              <a:lnSpc>
                <a:spcPts val="1400"/>
              </a:lnSpc>
              <a:buNone/>
            </a:pPr>
            <a:r>
              <a:rPr lang="en-US" sz="987" b="1" dirty="0">
                <a:solidFill>
                  <a:srgbClr val="FFFFFF"/>
                </a:solidFill>
              </a:rPr>
              <a:t>质量保证</a:t>
            </a:r>
            <a:endParaRPr lang="en-US" sz="987" dirty="0"/>
          </a:p>
        </p:txBody>
      </p:sp>
      <p:sp>
        <p:nvSpPr>
          <p:cNvPr id="14" name="Text 9"/>
          <p:cNvSpPr/>
          <p:nvPr/>
        </p:nvSpPr>
        <p:spPr>
          <a:xfrm>
            <a:off x="3476606" y="2383501"/>
            <a:ext cx="2190759" cy="160009"/>
          </a:xfrm>
          <a:prstGeom prst="rect">
            <a:avLst/>
          </a:prstGeom>
          <a:noFill/>
          <a:ln/>
        </p:spPr>
        <p:txBody>
          <a:bodyPr wrap="none" lIns="0" tIns="0" rIns="0" bIns="0" rtlCol="0" anchor="t">
            <a:spAutoFit/>
          </a:bodyPr>
          <a:lstStyle/>
          <a:p>
            <a:pPr algn="l" indent="0" marL="0">
              <a:lnSpc>
                <a:spcPts val="1300"/>
              </a:lnSpc>
              <a:buNone/>
            </a:pPr>
            <a:r>
              <a:rPr lang="en-US" sz="727" dirty="0">
                <a:solidFill>
                  <a:srgbClr val="E2E8F0"/>
                </a:solidFill>
              </a:rPr>
              <a:t>严格的质量控制和国际认证，确保可靠的性能。</a:t>
            </a:r>
            <a:endParaRPr lang="en-US" sz="727" dirty="0"/>
          </a:p>
        </p:txBody>
      </p:sp>
      <p:sp>
        <p:nvSpPr>
          <p:cNvPr id="15" name="Shape 10"/>
          <p:cNvSpPr/>
          <p:nvPr/>
        </p:nvSpPr>
        <p:spPr>
          <a:xfrm>
            <a:off x="6024553" y="1374446"/>
            <a:ext cx="2547919" cy="1428750"/>
          </a:xfrm>
          <a:prstGeom prst="rect">
            <a:avLst/>
          </a:prstGeom>
          <a:solidFill>
            <a:srgbClr val="1A202C"/>
          </a:solidFill>
          <a:ln/>
        </p:spPr>
      </p:sp>
      <p:sp>
        <p:nvSpPr>
          <p:cNvPr id="16" name="Shape 11"/>
          <p:cNvSpPr/>
          <p:nvPr/>
        </p:nvSpPr>
        <p:spPr>
          <a:xfrm>
            <a:off x="6024553" y="1374446"/>
            <a:ext cx="2547919" cy="28575"/>
          </a:xfrm>
          <a:prstGeom prst="rect">
            <a:avLst/>
          </a:prstGeom>
          <a:solidFill>
            <a:srgbClr val="ED8936"/>
          </a:solidFill>
          <a:ln/>
        </p:spPr>
      </p:sp>
      <p:pic>
        <p:nvPicPr>
          <p:cNvPr id="17" name="Image 3" descr="preencoded.png">    </p:cNvPr>
          <p:cNvPicPr>
            <a:picLocks noChangeAspect="1"/>
          </p:cNvPicPr>
          <p:nvPr/>
        </p:nvPicPr>
        <p:blipFill>
          <a:blip r:embed="rId4"/>
          <a:stretch>
            <a:fillRect/>
          </a:stretch>
        </p:blipFill>
        <p:spPr>
          <a:xfrm>
            <a:off x="7110989" y="1610190"/>
            <a:ext cx="375047" cy="300038"/>
          </a:xfrm>
          <a:prstGeom prst="rect">
            <a:avLst/>
          </a:prstGeom>
        </p:spPr>
      </p:pic>
      <p:sp>
        <p:nvSpPr>
          <p:cNvPr id="18" name="Text 12"/>
          <p:cNvSpPr/>
          <p:nvPr/>
        </p:nvSpPr>
        <p:spPr>
          <a:xfrm>
            <a:off x="6203147" y="2090607"/>
            <a:ext cx="2190731" cy="207169"/>
          </a:xfrm>
          <a:prstGeom prst="rect">
            <a:avLst/>
          </a:prstGeom>
          <a:noFill/>
          <a:ln/>
        </p:spPr>
        <p:txBody>
          <a:bodyPr wrap="none" lIns="0" tIns="0" rIns="0" bIns="0" rtlCol="0" anchor="t">
            <a:spAutoFit/>
          </a:bodyPr>
          <a:lstStyle/>
          <a:p>
            <a:pPr algn="ctr" indent="0" marL="0">
              <a:lnSpc>
                <a:spcPts val="1400"/>
              </a:lnSpc>
              <a:buNone/>
            </a:pPr>
            <a:r>
              <a:rPr lang="en-US" sz="987" b="1" dirty="0">
                <a:solidFill>
                  <a:srgbClr val="FFFFFF"/>
                </a:solidFill>
              </a:rPr>
              <a:t>物流专业知识</a:t>
            </a:r>
            <a:endParaRPr lang="en-US" sz="987" dirty="0"/>
          </a:p>
        </p:txBody>
      </p:sp>
      <p:sp>
        <p:nvSpPr>
          <p:cNvPr id="19" name="Text 13"/>
          <p:cNvSpPr/>
          <p:nvPr/>
        </p:nvSpPr>
        <p:spPr>
          <a:xfrm>
            <a:off x="6203147" y="2383501"/>
            <a:ext cx="2190731" cy="320018"/>
          </a:xfrm>
          <a:prstGeom prst="rect">
            <a:avLst/>
          </a:prstGeom>
          <a:noFill/>
          <a:ln/>
        </p:spPr>
        <p:txBody>
          <a:bodyPr wrap="square" lIns="0" tIns="0" rIns="0" bIns="0" rtlCol="0" anchor="t">
            <a:spAutoFit/>
          </a:bodyPr>
          <a:lstStyle/>
          <a:p>
            <a:pPr algn="l" indent="0" marL="0">
              <a:lnSpc>
                <a:spcPts val="1300"/>
              </a:lnSpc>
              <a:buNone/>
            </a:pPr>
            <a:r>
              <a:rPr lang="en-US" sz="727" dirty="0">
                <a:solidFill>
                  <a:srgbClr val="E2E8F0"/>
                </a:solidFill>
              </a:rPr>
              <a:t>优化的端到端物流服务，涵盖海关、运输和最后一公里交付。</a:t>
            </a:r>
            <a:endParaRPr lang="en-US" sz="727" dirty="0"/>
          </a:p>
        </p:txBody>
      </p:sp>
      <p:sp>
        <p:nvSpPr>
          <p:cNvPr id="20" name="Shape 14"/>
          <p:cNvSpPr/>
          <p:nvPr/>
        </p:nvSpPr>
        <p:spPr>
          <a:xfrm>
            <a:off x="571500" y="2981790"/>
            <a:ext cx="2547919" cy="1428750"/>
          </a:xfrm>
          <a:prstGeom prst="rect">
            <a:avLst/>
          </a:prstGeom>
          <a:solidFill>
            <a:srgbClr val="1A202C"/>
          </a:solidFill>
          <a:ln/>
        </p:spPr>
      </p:sp>
      <p:sp>
        <p:nvSpPr>
          <p:cNvPr id="21" name="Shape 15"/>
          <p:cNvSpPr/>
          <p:nvPr/>
        </p:nvSpPr>
        <p:spPr>
          <a:xfrm>
            <a:off x="571500" y="2981790"/>
            <a:ext cx="2547919" cy="28575"/>
          </a:xfrm>
          <a:prstGeom prst="rect">
            <a:avLst/>
          </a:prstGeom>
          <a:solidFill>
            <a:srgbClr val="ED8936"/>
          </a:solidFill>
          <a:ln/>
        </p:spPr>
      </p:sp>
      <p:pic>
        <p:nvPicPr>
          <p:cNvPr id="22" name="Image 4" descr="preencoded.png">    </p:cNvPr>
          <p:cNvPicPr>
            <a:picLocks noChangeAspect="1"/>
          </p:cNvPicPr>
          <p:nvPr/>
        </p:nvPicPr>
        <p:blipFill>
          <a:blip r:embed="rId5"/>
          <a:stretch>
            <a:fillRect/>
          </a:stretch>
        </p:blipFill>
        <p:spPr>
          <a:xfrm>
            <a:off x="1695441" y="3217534"/>
            <a:ext cx="300038" cy="300038"/>
          </a:xfrm>
          <a:prstGeom prst="rect">
            <a:avLst/>
          </a:prstGeom>
        </p:spPr>
      </p:pic>
      <p:sp>
        <p:nvSpPr>
          <p:cNvPr id="23" name="Text 16"/>
          <p:cNvSpPr/>
          <p:nvPr/>
        </p:nvSpPr>
        <p:spPr>
          <a:xfrm>
            <a:off x="750094" y="3697951"/>
            <a:ext cx="2190731" cy="207169"/>
          </a:xfrm>
          <a:prstGeom prst="rect">
            <a:avLst/>
          </a:prstGeom>
          <a:noFill/>
          <a:ln/>
        </p:spPr>
        <p:txBody>
          <a:bodyPr wrap="none" lIns="0" tIns="0" rIns="0" bIns="0" rtlCol="0" anchor="t">
            <a:spAutoFit/>
          </a:bodyPr>
          <a:lstStyle/>
          <a:p>
            <a:pPr algn="ctr" indent="0" marL="0">
              <a:lnSpc>
                <a:spcPts val="1400"/>
              </a:lnSpc>
              <a:buNone/>
            </a:pPr>
            <a:r>
              <a:rPr lang="en-US" sz="987" b="1" dirty="0">
                <a:solidFill>
                  <a:srgbClr val="FFFFFF"/>
                </a:solidFill>
              </a:rPr>
              <a:t>技术支持</a:t>
            </a:r>
            <a:endParaRPr lang="en-US" sz="987" dirty="0"/>
          </a:p>
        </p:txBody>
      </p:sp>
      <p:sp>
        <p:nvSpPr>
          <p:cNvPr id="24" name="Text 17"/>
          <p:cNvSpPr/>
          <p:nvPr/>
        </p:nvSpPr>
        <p:spPr>
          <a:xfrm>
            <a:off x="750094" y="3990845"/>
            <a:ext cx="2190731" cy="160009"/>
          </a:xfrm>
          <a:prstGeom prst="rect">
            <a:avLst/>
          </a:prstGeom>
          <a:noFill/>
          <a:ln/>
        </p:spPr>
        <p:txBody>
          <a:bodyPr wrap="none" lIns="0" tIns="0" rIns="0" bIns="0" rtlCol="0" anchor="t">
            <a:spAutoFit/>
          </a:bodyPr>
          <a:lstStyle/>
          <a:p>
            <a:pPr algn="l" indent="0" marL="0">
              <a:lnSpc>
                <a:spcPts val="1300"/>
              </a:lnSpc>
              <a:buNone/>
            </a:pPr>
            <a:r>
              <a:rPr lang="en-US" sz="727" dirty="0">
                <a:solidFill>
                  <a:srgbClr val="E2E8F0"/>
                </a:solidFill>
              </a:rPr>
              <a:t>内部工程师提供安装指导和持续维护支持。</a:t>
            </a:r>
            <a:endParaRPr lang="en-US" sz="727" dirty="0"/>
          </a:p>
        </p:txBody>
      </p:sp>
      <p:sp>
        <p:nvSpPr>
          <p:cNvPr id="25" name="Shape 18"/>
          <p:cNvSpPr/>
          <p:nvPr/>
        </p:nvSpPr>
        <p:spPr>
          <a:xfrm>
            <a:off x="3298013" y="2981790"/>
            <a:ext cx="2547947" cy="1428750"/>
          </a:xfrm>
          <a:prstGeom prst="rect">
            <a:avLst/>
          </a:prstGeom>
          <a:solidFill>
            <a:srgbClr val="1A202C"/>
          </a:solidFill>
          <a:ln/>
        </p:spPr>
      </p:sp>
      <p:sp>
        <p:nvSpPr>
          <p:cNvPr id="26" name="Shape 19"/>
          <p:cNvSpPr/>
          <p:nvPr/>
        </p:nvSpPr>
        <p:spPr>
          <a:xfrm>
            <a:off x="3298013" y="2981790"/>
            <a:ext cx="2547947" cy="28575"/>
          </a:xfrm>
          <a:prstGeom prst="rect">
            <a:avLst/>
          </a:prstGeom>
          <a:solidFill>
            <a:srgbClr val="ED8936"/>
          </a:solidFill>
          <a:ln/>
        </p:spPr>
      </p:sp>
      <p:pic>
        <p:nvPicPr>
          <p:cNvPr id="27" name="Image 5" descr="preencoded.png">    </p:cNvPr>
          <p:cNvPicPr>
            <a:picLocks noChangeAspect="1"/>
          </p:cNvPicPr>
          <p:nvPr/>
        </p:nvPicPr>
        <p:blipFill>
          <a:blip r:embed="rId6"/>
          <a:stretch>
            <a:fillRect/>
          </a:stretch>
        </p:blipFill>
        <p:spPr>
          <a:xfrm>
            <a:off x="4403201" y="3217534"/>
            <a:ext cx="337542" cy="300038"/>
          </a:xfrm>
          <a:prstGeom prst="rect">
            <a:avLst/>
          </a:prstGeom>
        </p:spPr>
      </p:pic>
      <p:sp>
        <p:nvSpPr>
          <p:cNvPr id="28" name="Text 20"/>
          <p:cNvSpPr/>
          <p:nvPr/>
        </p:nvSpPr>
        <p:spPr>
          <a:xfrm>
            <a:off x="3476606" y="3697951"/>
            <a:ext cx="2190759" cy="207169"/>
          </a:xfrm>
          <a:prstGeom prst="rect">
            <a:avLst/>
          </a:prstGeom>
          <a:noFill/>
          <a:ln/>
        </p:spPr>
        <p:txBody>
          <a:bodyPr wrap="none" lIns="0" tIns="0" rIns="0" bIns="0" rtlCol="0" anchor="t">
            <a:spAutoFit/>
          </a:bodyPr>
          <a:lstStyle/>
          <a:p>
            <a:pPr algn="ctr" indent="0" marL="0">
              <a:lnSpc>
                <a:spcPts val="1400"/>
              </a:lnSpc>
              <a:buNone/>
            </a:pPr>
            <a:r>
              <a:rPr lang="en-US" sz="987" b="1" dirty="0">
                <a:solidFill>
                  <a:srgbClr val="FFFFFF"/>
                </a:solidFill>
              </a:rPr>
              <a:t>市场知识</a:t>
            </a:r>
            <a:endParaRPr lang="en-US" sz="987" dirty="0"/>
          </a:p>
        </p:txBody>
      </p:sp>
      <p:sp>
        <p:nvSpPr>
          <p:cNvPr id="29" name="Text 21"/>
          <p:cNvSpPr/>
          <p:nvPr/>
        </p:nvSpPr>
        <p:spPr>
          <a:xfrm>
            <a:off x="3476606" y="3990845"/>
            <a:ext cx="2190759" cy="160009"/>
          </a:xfrm>
          <a:prstGeom prst="rect">
            <a:avLst/>
          </a:prstGeom>
          <a:noFill/>
          <a:ln/>
        </p:spPr>
        <p:txBody>
          <a:bodyPr wrap="none" lIns="0" tIns="0" rIns="0" bIns="0" rtlCol="0" anchor="t">
            <a:spAutoFit/>
          </a:bodyPr>
          <a:lstStyle/>
          <a:p>
            <a:pPr algn="l" indent="0" marL="0">
              <a:lnSpc>
                <a:spcPts val="1300"/>
              </a:lnSpc>
              <a:buNone/>
            </a:pPr>
            <a:r>
              <a:rPr lang="en-US" sz="727" dirty="0">
                <a:solidFill>
                  <a:srgbClr val="E2E8F0"/>
                </a:solidFill>
              </a:rPr>
              <a:t>深入了解中东和非洲的法规和市场动态。</a:t>
            </a:r>
            <a:endParaRPr lang="en-US" sz="727" dirty="0"/>
          </a:p>
        </p:txBody>
      </p:sp>
      <p:sp>
        <p:nvSpPr>
          <p:cNvPr id="30" name="Shape 22"/>
          <p:cNvSpPr/>
          <p:nvPr/>
        </p:nvSpPr>
        <p:spPr>
          <a:xfrm>
            <a:off x="6024553" y="2981790"/>
            <a:ext cx="2547919" cy="1428750"/>
          </a:xfrm>
          <a:prstGeom prst="rect">
            <a:avLst/>
          </a:prstGeom>
          <a:solidFill>
            <a:srgbClr val="1A202C"/>
          </a:solidFill>
          <a:ln/>
        </p:spPr>
      </p:sp>
      <p:sp>
        <p:nvSpPr>
          <p:cNvPr id="31" name="Shape 23"/>
          <p:cNvSpPr/>
          <p:nvPr/>
        </p:nvSpPr>
        <p:spPr>
          <a:xfrm>
            <a:off x="6024553" y="2981790"/>
            <a:ext cx="2547919" cy="28575"/>
          </a:xfrm>
          <a:prstGeom prst="rect">
            <a:avLst/>
          </a:prstGeom>
          <a:solidFill>
            <a:srgbClr val="ED8936"/>
          </a:solidFill>
          <a:ln/>
        </p:spPr>
      </p:sp>
      <p:pic>
        <p:nvPicPr>
          <p:cNvPr id="32" name="Image 6" descr="preencoded.png">    </p:cNvPr>
          <p:cNvPicPr>
            <a:picLocks noChangeAspect="1"/>
          </p:cNvPicPr>
          <p:nvPr/>
        </p:nvPicPr>
        <p:blipFill>
          <a:blip r:embed="rId7"/>
          <a:stretch>
            <a:fillRect/>
          </a:stretch>
        </p:blipFill>
        <p:spPr>
          <a:xfrm>
            <a:off x="7148494" y="3217534"/>
            <a:ext cx="300038" cy="300038"/>
          </a:xfrm>
          <a:prstGeom prst="rect">
            <a:avLst/>
          </a:prstGeom>
        </p:spPr>
      </p:pic>
      <p:sp>
        <p:nvSpPr>
          <p:cNvPr id="33" name="Text 24"/>
          <p:cNvSpPr/>
          <p:nvPr/>
        </p:nvSpPr>
        <p:spPr>
          <a:xfrm>
            <a:off x="6203147" y="3697951"/>
            <a:ext cx="2190731" cy="207169"/>
          </a:xfrm>
          <a:prstGeom prst="rect">
            <a:avLst/>
          </a:prstGeom>
          <a:noFill/>
          <a:ln/>
        </p:spPr>
        <p:txBody>
          <a:bodyPr wrap="none" lIns="0" tIns="0" rIns="0" bIns="0" rtlCol="0" anchor="t">
            <a:spAutoFit/>
          </a:bodyPr>
          <a:lstStyle/>
          <a:p>
            <a:pPr algn="ctr" indent="0" marL="0">
              <a:lnSpc>
                <a:spcPts val="1400"/>
              </a:lnSpc>
              <a:buNone/>
            </a:pPr>
            <a:r>
              <a:rPr lang="en-US" sz="987" b="1" dirty="0">
                <a:solidFill>
                  <a:srgbClr val="FFFFFF"/>
                </a:solidFill>
              </a:rPr>
              <a:t>财务灵活性</a:t>
            </a:r>
            <a:endParaRPr lang="en-US" sz="987" dirty="0"/>
          </a:p>
        </p:txBody>
      </p:sp>
      <p:sp>
        <p:nvSpPr>
          <p:cNvPr id="34" name="Text 25"/>
          <p:cNvSpPr/>
          <p:nvPr/>
        </p:nvSpPr>
        <p:spPr>
          <a:xfrm>
            <a:off x="6203147" y="3990845"/>
            <a:ext cx="2190731" cy="320018"/>
          </a:xfrm>
          <a:prstGeom prst="rect">
            <a:avLst/>
          </a:prstGeom>
          <a:noFill/>
          <a:ln/>
        </p:spPr>
        <p:txBody>
          <a:bodyPr wrap="square" lIns="0" tIns="0" rIns="0" bIns="0" rtlCol="0" anchor="t">
            <a:spAutoFit/>
          </a:bodyPr>
          <a:lstStyle/>
          <a:p>
            <a:pPr algn="l" indent="0" marL="0">
              <a:lnSpc>
                <a:spcPts val="1300"/>
              </a:lnSpc>
              <a:buNone/>
            </a:pPr>
            <a:r>
              <a:rPr lang="en-US" sz="727" dirty="0">
                <a:solidFill>
                  <a:srgbClr val="E2E8F0"/>
                </a:solidFill>
              </a:rPr>
              <a:t>灵活的付款条件和贸易融资选项，支持您的现金流。</a:t>
            </a:r>
            <a:endParaRPr lang="en-US" sz="727"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10</Slides>
  <Notes>10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10</vt:i4>
      </vt:variant>
    </vt:vector>
  </HeadingPairs>
  <TitlesOfParts>
    <vt:vector size="13"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PptxGenJS Presentation</dc:title>
  <dc:subject>PptxGenJS Presentation</dc:subject>
  <dc:creator>PptxGenJS</dc:creator>
  <cp:lastModifiedBy>PptxGenJS</cp:lastModifiedBy>
  <cp:revision>1</cp:revision>
  <dcterms:created xsi:type="dcterms:W3CDTF">2025-12-14T05:58:06Z</dcterms:created>
  <dcterms:modified xsi:type="dcterms:W3CDTF">2025-12-14T05:58:06Z</dcterms:modified>
</cp:coreProperties>
</file>