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9"/>
    <p:restoredTop sz="94610"/>
  </p:normalViewPr>
  <p:slideViewPr>
    <p:cSldViewPr snapToGrid="0" snapToObjects="1">
      <p:cViewPr varScale="1">
        <p:scale>
          <a:sx n="157" d="100"/>
          <a:sy n="157" d="100"/>
        </p:scale>
        <p:origin x="46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406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375" y="80367"/>
            <a:ext cx="2216715" cy="221671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714375" y="2543175"/>
            <a:ext cx="4273553" cy="12573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5000"/>
              </a:lnSpc>
              <a:buNone/>
            </a:pPr>
            <a:r>
              <a:rPr lang="en-US" sz="4145" b="1" kern="0" spc="-2" dirty="0">
                <a:solidFill>
                  <a:srgbClr val="FFFFFF"/>
                </a:solidFill>
              </a:rPr>
              <a:t>SILK ROUTE
MATERIALS</a:t>
            </a:r>
            <a:endParaRPr lang="en-US" sz="4145" dirty="0"/>
          </a:p>
        </p:txBody>
      </p:sp>
      <p:sp>
        <p:nvSpPr>
          <p:cNvPr id="5" name="Text 1"/>
          <p:cNvSpPr/>
          <p:nvPr/>
        </p:nvSpPr>
        <p:spPr>
          <a:xfrm>
            <a:off x="817110" y="1803991"/>
            <a:ext cx="2021515" cy="2782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400" b="1" kern="0" spc="1" dirty="0">
                <a:solidFill>
                  <a:srgbClr val="C96F3F"/>
                </a:solidFill>
              </a:rPr>
              <a:t>Powering Future Industries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701848" y="3890664"/>
            <a:ext cx="4273553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269" dirty="0">
                <a:solidFill>
                  <a:srgbClr val="D1D5DB"/>
                </a:solidFill>
              </a:rPr>
              <a:t>Connecting Asia to Middle East &amp; Africa</a:t>
            </a:r>
            <a:endParaRPr lang="en-US" sz="1269" dirty="0"/>
          </a:p>
        </p:txBody>
      </p:sp>
      <p:sp>
        <p:nvSpPr>
          <p:cNvPr id="7" name="Text 3"/>
          <p:cNvSpPr/>
          <p:nvPr/>
        </p:nvSpPr>
        <p:spPr>
          <a:xfrm>
            <a:off x="3883460" y="4793114"/>
            <a:ext cx="301243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42" kern="0" spc="2" dirty="0">
                <a:solidFill>
                  <a:srgbClr val="C96F3F"/>
                </a:solidFill>
              </a:rPr>
              <a:t>UAE • Hong Kong • Shanghai</a:t>
            </a:r>
            <a:endParaRPr lang="en-US" sz="94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1500" y="428625"/>
            <a:ext cx="8001000" cy="606493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4" name="Shape 1"/>
          <p:cNvSpPr/>
          <p:nvPr/>
        </p:nvSpPr>
        <p:spPr>
          <a:xfrm>
            <a:off x="571500" y="428625"/>
            <a:ext cx="57150" cy="606493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5" name="Text 2"/>
          <p:cNvSpPr/>
          <p:nvPr/>
        </p:nvSpPr>
        <p:spPr>
          <a:xfrm>
            <a:off x="785813" y="428625"/>
            <a:ext cx="778668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kern="0" spc="2" dirty="0">
                <a:solidFill>
                  <a:srgbClr val="C96F3F"/>
                </a:solidFill>
              </a:rPr>
              <a:t>Let's Connect</a:t>
            </a:r>
            <a:endParaRPr lang="en-US" sz="885" dirty="0"/>
          </a:p>
        </p:txBody>
      </p:sp>
      <p:sp>
        <p:nvSpPr>
          <p:cNvPr id="6" name="Text 3"/>
          <p:cNvSpPr/>
          <p:nvPr/>
        </p:nvSpPr>
        <p:spPr>
          <a:xfrm>
            <a:off x="785813" y="675084"/>
            <a:ext cx="6429375" cy="36003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Partner with Us to Power Your Future</a:t>
            </a:r>
            <a:endParaRPr lang="en-US" sz="2121" dirty="0"/>
          </a:p>
        </p:txBody>
      </p:sp>
      <p:sp>
        <p:nvSpPr>
          <p:cNvPr id="7" name="Text 4"/>
          <p:cNvSpPr/>
          <p:nvPr/>
        </p:nvSpPr>
        <p:spPr>
          <a:xfrm>
            <a:off x="571500" y="1249431"/>
            <a:ext cx="3714750" cy="312539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Next Steps</a:t>
            </a:r>
            <a:endParaRPr lang="en-US" sz="1193" dirty="0"/>
          </a:p>
        </p:txBody>
      </p:sp>
      <p:sp>
        <p:nvSpPr>
          <p:cNvPr id="8" name="Text 5"/>
          <p:cNvSpPr/>
          <p:nvPr/>
        </p:nvSpPr>
        <p:spPr>
          <a:xfrm>
            <a:off x="571500" y="1704845"/>
            <a:ext cx="267946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602" b="1" dirty="0">
                <a:solidFill>
                  <a:srgbClr val="C96F3F"/>
                </a:solidFill>
              </a:rPr>
              <a:t>01</a:t>
            </a:r>
            <a:endParaRPr lang="en-US" sz="1602" dirty="0"/>
          </a:p>
        </p:txBody>
      </p:sp>
      <p:sp>
        <p:nvSpPr>
          <p:cNvPr id="9" name="Text 6"/>
          <p:cNvSpPr/>
          <p:nvPr/>
        </p:nvSpPr>
        <p:spPr>
          <a:xfrm>
            <a:off x="982321" y="1704845"/>
            <a:ext cx="2920259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Share Requirements</a:t>
            </a:r>
            <a:endParaRPr lang="en-US" sz="885" dirty="0"/>
          </a:p>
        </p:txBody>
      </p:sp>
      <p:sp>
        <p:nvSpPr>
          <p:cNvPr id="10" name="Text 7"/>
          <p:cNvSpPr/>
          <p:nvPr/>
        </p:nvSpPr>
        <p:spPr>
          <a:xfrm>
            <a:off x="982321" y="1915585"/>
            <a:ext cx="2920259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Contact us via email or phone with your project needs.</a:t>
            </a:r>
            <a:endParaRPr lang="en-US" sz="834" dirty="0"/>
          </a:p>
        </p:txBody>
      </p:sp>
      <p:sp>
        <p:nvSpPr>
          <p:cNvPr id="11" name="Text 8"/>
          <p:cNvSpPr/>
          <p:nvPr/>
        </p:nvSpPr>
        <p:spPr>
          <a:xfrm>
            <a:off x="571500" y="2161319"/>
            <a:ext cx="267946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602" b="1" dirty="0">
                <a:solidFill>
                  <a:srgbClr val="C96F3F"/>
                </a:solidFill>
              </a:rPr>
              <a:t>02</a:t>
            </a:r>
            <a:endParaRPr lang="en-US" sz="1602" dirty="0"/>
          </a:p>
        </p:txBody>
      </p:sp>
      <p:sp>
        <p:nvSpPr>
          <p:cNvPr id="12" name="Text 9"/>
          <p:cNvSpPr/>
          <p:nvPr/>
        </p:nvSpPr>
        <p:spPr>
          <a:xfrm>
            <a:off x="982321" y="2161319"/>
            <a:ext cx="2302241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Customized Proposal</a:t>
            </a:r>
            <a:endParaRPr lang="en-US" sz="885" dirty="0"/>
          </a:p>
        </p:txBody>
      </p:sp>
      <p:sp>
        <p:nvSpPr>
          <p:cNvPr id="13" name="Text 10"/>
          <p:cNvSpPr/>
          <p:nvPr/>
        </p:nvSpPr>
        <p:spPr>
          <a:xfrm>
            <a:off x="982321" y="2372060"/>
            <a:ext cx="2302241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Receive a tailored solution within 48 hours.</a:t>
            </a:r>
            <a:endParaRPr lang="en-US" sz="834" dirty="0"/>
          </a:p>
        </p:txBody>
      </p:sp>
      <p:sp>
        <p:nvSpPr>
          <p:cNvPr id="14" name="Text 11"/>
          <p:cNvSpPr/>
          <p:nvPr/>
        </p:nvSpPr>
        <p:spPr>
          <a:xfrm>
            <a:off x="571500" y="2617794"/>
            <a:ext cx="267946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602" b="1" dirty="0">
                <a:solidFill>
                  <a:srgbClr val="C96F3F"/>
                </a:solidFill>
              </a:rPr>
              <a:t>03</a:t>
            </a:r>
            <a:endParaRPr lang="en-US" sz="1602" dirty="0"/>
          </a:p>
        </p:txBody>
      </p:sp>
      <p:sp>
        <p:nvSpPr>
          <p:cNvPr id="15" name="Text 12"/>
          <p:cNvSpPr/>
          <p:nvPr/>
        </p:nvSpPr>
        <p:spPr>
          <a:xfrm>
            <a:off x="982321" y="2617794"/>
            <a:ext cx="2704914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Technical Review</a:t>
            </a:r>
            <a:endParaRPr lang="en-US" sz="885" dirty="0"/>
          </a:p>
        </p:txBody>
      </p:sp>
      <p:sp>
        <p:nvSpPr>
          <p:cNvPr id="16" name="Text 13"/>
          <p:cNvSpPr/>
          <p:nvPr/>
        </p:nvSpPr>
        <p:spPr>
          <a:xfrm>
            <a:off x="982321" y="2828534"/>
            <a:ext cx="2704914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Review specifications and pricing with our experts.</a:t>
            </a:r>
            <a:endParaRPr lang="en-US" sz="834" dirty="0"/>
          </a:p>
        </p:txBody>
      </p:sp>
      <p:sp>
        <p:nvSpPr>
          <p:cNvPr id="17" name="Text 14"/>
          <p:cNvSpPr/>
          <p:nvPr/>
        </p:nvSpPr>
        <p:spPr>
          <a:xfrm>
            <a:off x="571500" y="3074268"/>
            <a:ext cx="267946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602" b="1" dirty="0">
                <a:solidFill>
                  <a:srgbClr val="C96F3F"/>
                </a:solidFill>
              </a:rPr>
              <a:t>04</a:t>
            </a:r>
            <a:endParaRPr lang="en-US" sz="1602" dirty="0"/>
          </a:p>
        </p:txBody>
      </p:sp>
      <p:sp>
        <p:nvSpPr>
          <p:cNvPr id="18" name="Text 15"/>
          <p:cNvSpPr/>
          <p:nvPr/>
        </p:nvSpPr>
        <p:spPr>
          <a:xfrm>
            <a:off x="982321" y="3074268"/>
            <a:ext cx="2482146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Partnership</a:t>
            </a:r>
            <a:endParaRPr lang="en-US" sz="885" dirty="0"/>
          </a:p>
        </p:txBody>
      </p:sp>
      <p:sp>
        <p:nvSpPr>
          <p:cNvPr id="19" name="Text 16"/>
          <p:cNvSpPr/>
          <p:nvPr/>
        </p:nvSpPr>
        <p:spPr>
          <a:xfrm>
            <a:off x="982321" y="3285009"/>
            <a:ext cx="2482146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Begin seamless delivery and ongoing support.</a:t>
            </a:r>
            <a:endParaRPr lang="en-US" sz="834" dirty="0"/>
          </a:p>
        </p:txBody>
      </p:sp>
      <p:sp>
        <p:nvSpPr>
          <p:cNvPr id="20" name="Text 17"/>
          <p:cNvSpPr/>
          <p:nvPr/>
        </p:nvSpPr>
        <p:spPr>
          <a:xfrm>
            <a:off x="4857750" y="1249431"/>
            <a:ext cx="3714750" cy="312539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Get Started Today</a:t>
            </a:r>
            <a:endParaRPr lang="en-US" sz="1193" dirty="0"/>
          </a:p>
        </p:txBody>
      </p:sp>
      <p:sp>
        <p:nvSpPr>
          <p:cNvPr id="21" name="Text 18"/>
          <p:cNvSpPr/>
          <p:nvPr/>
        </p:nvSpPr>
        <p:spPr>
          <a:xfrm>
            <a:off x="4857750" y="1704845"/>
            <a:ext cx="3714750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683" b="1" kern="0" spc="1" dirty="0">
                <a:solidFill>
                  <a:srgbClr val="C96F3F"/>
                </a:solidFill>
              </a:rPr>
              <a:t>Website</a:t>
            </a:r>
            <a:endParaRPr lang="en-US" sz="683" dirty="0"/>
          </a:p>
        </p:txBody>
      </p:sp>
      <p:sp>
        <p:nvSpPr>
          <p:cNvPr id="22" name="Text 19"/>
          <p:cNvSpPr/>
          <p:nvPr/>
        </p:nvSpPr>
        <p:spPr>
          <a:xfrm>
            <a:off x="4857750" y="1876295"/>
            <a:ext cx="3714750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www.silkroutematerials.com</a:t>
            </a:r>
            <a:endParaRPr lang="en-US" sz="1397" dirty="0"/>
          </a:p>
        </p:txBody>
      </p:sp>
      <p:sp>
        <p:nvSpPr>
          <p:cNvPr id="23" name="Text 20"/>
          <p:cNvSpPr/>
          <p:nvPr/>
        </p:nvSpPr>
        <p:spPr>
          <a:xfrm>
            <a:off x="4857750" y="2235268"/>
            <a:ext cx="3714750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683" b="1" kern="0" spc="1" dirty="0">
                <a:solidFill>
                  <a:srgbClr val="C96F3F"/>
                </a:solidFill>
              </a:rPr>
              <a:t>Email</a:t>
            </a:r>
            <a:endParaRPr lang="en-US" sz="683" dirty="0"/>
          </a:p>
        </p:txBody>
      </p:sp>
      <p:sp>
        <p:nvSpPr>
          <p:cNvPr id="24" name="Text 21"/>
          <p:cNvSpPr/>
          <p:nvPr/>
        </p:nvSpPr>
        <p:spPr>
          <a:xfrm>
            <a:off x="4857750" y="2406718"/>
            <a:ext cx="3714750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info@silkroutematerials.com</a:t>
            </a:r>
            <a:endParaRPr lang="en-US" sz="1397" dirty="0"/>
          </a:p>
        </p:txBody>
      </p:sp>
      <p:sp>
        <p:nvSpPr>
          <p:cNvPr id="25" name="Text 22"/>
          <p:cNvSpPr/>
          <p:nvPr/>
        </p:nvSpPr>
        <p:spPr>
          <a:xfrm>
            <a:off x="4857750" y="2765692"/>
            <a:ext cx="3714750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683" b="1" kern="0" spc="1" dirty="0">
                <a:solidFill>
                  <a:srgbClr val="C96F3F"/>
                </a:solidFill>
              </a:rPr>
              <a:t>Phone</a:t>
            </a:r>
            <a:endParaRPr lang="en-US" sz="683" dirty="0"/>
          </a:p>
        </p:txBody>
      </p:sp>
      <p:sp>
        <p:nvSpPr>
          <p:cNvPr id="26" name="Text 23"/>
          <p:cNvSpPr/>
          <p:nvPr/>
        </p:nvSpPr>
        <p:spPr>
          <a:xfrm>
            <a:off x="4857750" y="2937142"/>
            <a:ext cx="3714750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269" dirty="0">
                <a:solidFill>
                  <a:srgbClr val="FFFFFF"/>
                </a:solidFill>
              </a:rPr>
              <a:t>+90 532 564 45 63</a:t>
            </a:r>
            <a:endParaRPr lang="en-US" sz="1269" dirty="0"/>
          </a:p>
        </p:txBody>
      </p:sp>
      <p:sp>
        <p:nvSpPr>
          <p:cNvPr id="27" name="Shape 24"/>
          <p:cNvSpPr/>
          <p:nvPr/>
        </p:nvSpPr>
        <p:spPr>
          <a:xfrm>
            <a:off x="4857750" y="3436144"/>
            <a:ext cx="3714750" cy="1000125"/>
          </a:xfrm>
          <a:prstGeom prst="rect">
            <a:avLst/>
          </a:prstGeom>
          <a:solidFill>
            <a:srgbClr val="000000">
              <a:alpha val="20000"/>
            </a:srgbClr>
          </a:solidFill>
          <a:ln w="9144">
            <a:solidFill>
              <a:srgbClr val="555555"/>
            </a:solidFill>
            <a:prstDash val="solid"/>
          </a:ln>
        </p:spPr>
        <p:txBody>
          <a:bodyPr/>
          <a:lstStyle/>
          <a:p>
            <a:endParaRPr lang="en-CN"/>
          </a:p>
        </p:txBody>
      </p:sp>
      <p:pic>
        <p:nvPicPr>
          <p:cNvPr id="2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7750" y="3436144"/>
            <a:ext cx="3714750" cy="1000125"/>
          </a:xfrm>
          <a:prstGeom prst="rect">
            <a:avLst/>
          </a:prstGeom>
        </p:spPr>
      </p:pic>
      <p:sp>
        <p:nvSpPr>
          <p:cNvPr id="29" name="Text 25"/>
          <p:cNvSpPr/>
          <p:nvPr/>
        </p:nvSpPr>
        <p:spPr>
          <a:xfrm>
            <a:off x="571500" y="4579144"/>
            <a:ext cx="8001000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900"/>
              </a:lnSpc>
              <a:buNone/>
            </a:pPr>
            <a:r>
              <a:rPr lang="en-US" sz="727" kern="0" spc="3" dirty="0">
                <a:solidFill>
                  <a:srgbClr val="555555"/>
                </a:solidFill>
              </a:rPr>
              <a:t>Silk Route Materials • Powering Future Industries</a:t>
            </a:r>
            <a:endParaRPr lang="en-US" sz="72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428625" y="428625"/>
            <a:ext cx="8286750" cy="937952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4" name="Shape 1"/>
          <p:cNvSpPr/>
          <p:nvPr/>
        </p:nvSpPr>
        <p:spPr>
          <a:xfrm>
            <a:off x="428625" y="428625"/>
            <a:ext cx="57150" cy="937952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5" name="Text 2"/>
          <p:cNvSpPr/>
          <p:nvPr/>
        </p:nvSpPr>
        <p:spPr>
          <a:xfrm>
            <a:off x="642938" y="428625"/>
            <a:ext cx="807243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kern="0" spc="2" dirty="0">
                <a:solidFill>
                  <a:srgbClr val="C96F3F"/>
                </a:solidFill>
              </a:rPr>
              <a:t>Who We Are</a:t>
            </a:r>
            <a:endParaRPr lang="en-US" sz="885" dirty="0"/>
          </a:p>
        </p:txBody>
      </p:sp>
      <p:sp>
        <p:nvSpPr>
          <p:cNvPr id="6" name="Text 3"/>
          <p:cNvSpPr/>
          <p:nvPr/>
        </p:nvSpPr>
        <p:spPr>
          <a:xfrm>
            <a:off x="642938" y="646509"/>
            <a:ext cx="8286750" cy="34111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Bridging Three Continents Through Expertise and Experience</a:t>
            </a:r>
            <a:endParaRPr lang="en-US" sz="2121" dirty="0"/>
          </a:p>
        </p:txBody>
      </p:sp>
      <p:sp>
        <p:nvSpPr>
          <p:cNvPr id="7" name="Shape 4"/>
          <p:cNvSpPr/>
          <p:nvPr/>
        </p:nvSpPr>
        <p:spPr>
          <a:xfrm>
            <a:off x="428625" y="1509452"/>
            <a:ext cx="2647931" cy="1439773"/>
          </a:xfrm>
          <a:prstGeom prst="rect">
            <a:avLst/>
          </a:prstGeom>
          <a:solidFill>
            <a:srgbClr val="FFFFFF">
              <a:alpha val="5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8" name="Shape 5"/>
          <p:cNvSpPr/>
          <p:nvPr/>
        </p:nvSpPr>
        <p:spPr>
          <a:xfrm>
            <a:off x="428625" y="1509452"/>
            <a:ext cx="2647931" cy="28575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25" y="1623752"/>
            <a:ext cx="228600" cy="2286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42925" y="1938077"/>
            <a:ext cx="2419331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Finance Expertise</a:t>
            </a:r>
            <a:endParaRPr lang="en-US" sz="1193" dirty="0"/>
          </a:p>
        </p:txBody>
      </p:sp>
      <p:sp>
        <p:nvSpPr>
          <p:cNvPr id="11" name="Text 7"/>
          <p:cNvSpPr/>
          <p:nvPr/>
        </p:nvSpPr>
        <p:spPr>
          <a:xfrm>
            <a:off x="542925" y="2257760"/>
            <a:ext cx="2419331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Strategic capital allocation and market intelligence to identify emerging opportunities in next-generation industries.</a:t>
            </a:r>
            <a:endParaRPr lang="en-US" sz="834" dirty="0"/>
          </a:p>
        </p:txBody>
      </p:sp>
      <p:sp>
        <p:nvSpPr>
          <p:cNvPr id="12" name="Shape 8"/>
          <p:cNvSpPr/>
          <p:nvPr/>
        </p:nvSpPr>
        <p:spPr>
          <a:xfrm>
            <a:off x="3248006" y="1509452"/>
            <a:ext cx="2647959" cy="1439773"/>
          </a:xfrm>
          <a:prstGeom prst="rect">
            <a:avLst/>
          </a:prstGeom>
          <a:solidFill>
            <a:srgbClr val="FFFFFF">
              <a:alpha val="5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13" name="Shape 9"/>
          <p:cNvSpPr/>
          <p:nvPr/>
        </p:nvSpPr>
        <p:spPr>
          <a:xfrm>
            <a:off x="3248006" y="1509452"/>
            <a:ext cx="2647959" cy="28575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2306" y="1623752"/>
            <a:ext cx="285750" cy="2286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362306" y="1938077"/>
            <a:ext cx="2419359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Logistics Mastery</a:t>
            </a:r>
            <a:endParaRPr lang="en-US" sz="1193" dirty="0"/>
          </a:p>
        </p:txBody>
      </p:sp>
      <p:sp>
        <p:nvSpPr>
          <p:cNvPr id="16" name="Text 11"/>
          <p:cNvSpPr/>
          <p:nvPr/>
        </p:nvSpPr>
        <p:spPr>
          <a:xfrm>
            <a:off x="3362306" y="2257760"/>
            <a:ext cx="2419359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Deep supply chain knowledge connecting manufacturing hubs in Asia to growing markets in Middle East and Africa.</a:t>
            </a:r>
            <a:endParaRPr lang="en-US" sz="834" dirty="0"/>
          </a:p>
        </p:txBody>
      </p:sp>
      <p:sp>
        <p:nvSpPr>
          <p:cNvPr id="17" name="Shape 12"/>
          <p:cNvSpPr/>
          <p:nvPr/>
        </p:nvSpPr>
        <p:spPr>
          <a:xfrm>
            <a:off x="6067416" y="1509452"/>
            <a:ext cx="2647931" cy="1439773"/>
          </a:xfrm>
          <a:prstGeom prst="rect">
            <a:avLst/>
          </a:prstGeom>
          <a:solidFill>
            <a:srgbClr val="FFFFFF">
              <a:alpha val="5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18" name="Shape 13"/>
          <p:cNvSpPr/>
          <p:nvPr/>
        </p:nvSpPr>
        <p:spPr>
          <a:xfrm>
            <a:off x="6067416" y="1509452"/>
            <a:ext cx="2647931" cy="28575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81716" y="1623752"/>
            <a:ext cx="257175" cy="22860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6181716" y="1938077"/>
            <a:ext cx="2419331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Industry Experience</a:t>
            </a:r>
            <a:endParaRPr lang="en-US" sz="1193" dirty="0"/>
          </a:p>
        </p:txBody>
      </p:sp>
      <p:sp>
        <p:nvSpPr>
          <p:cNvPr id="21" name="Text 15"/>
          <p:cNvSpPr/>
          <p:nvPr/>
        </p:nvSpPr>
        <p:spPr>
          <a:xfrm>
            <a:off x="6181716" y="2257760"/>
            <a:ext cx="2419331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Hands-on understanding of renewable energy, electric vehicles, and advanced manufacturing sectors.</a:t>
            </a:r>
            <a:endParaRPr lang="en-US" sz="834" dirty="0"/>
          </a:p>
        </p:txBody>
      </p:sp>
      <p:sp>
        <p:nvSpPr>
          <p:cNvPr id="22" name="Shape 16"/>
          <p:cNvSpPr/>
          <p:nvPr/>
        </p:nvSpPr>
        <p:spPr>
          <a:xfrm>
            <a:off x="428625" y="3063525"/>
            <a:ext cx="8286750" cy="651867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23" name="Text 17"/>
          <p:cNvSpPr/>
          <p:nvPr/>
        </p:nvSpPr>
        <p:spPr>
          <a:xfrm>
            <a:off x="542925" y="3177825"/>
            <a:ext cx="5677774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Geographic Advantage</a:t>
            </a:r>
            <a:endParaRPr lang="en-US" sz="987" dirty="0"/>
          </a:p>
        </p:txBody>
      </p:sp>
      <p:sp>
        <p:nvSpPr>
          <p:cNvPr id="24" name="Text 18"/>
          <p:cNvSpPr/>
          <p:nvPr/>
        </p:nvSpPr>
        <p:spPr>
          <a:xfrm>
            <a:off x="542925" y="3429642"/>
            <a:ext cx="5677774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FFFFFF"/>
                </a:solidFill>
              </a:rPr>
              <a:t>Positioned at the intersection of the world's fastest-growing industrial corridors.</a:t>
            </a:r>
            <a:endParaRPr lang="en-US" sz="834" dirty="0"/>
          </a:p>
        </p:txBody>
      </p:sp>
      <p:sp>
        <p:nvSpPr>
          <p:cNvPr id="25" name="Text 19"/>
          <p:cNvSpPr/>
          <p:nvPr/>
        </p:nvSpPr>
        <p:spPr>
          <a:xfrm>
            <a:off x="6363574" y="3249430"/>
            <a:ext cx="2237501" cy="28002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r">
              <a:lnSpc>
                <a:spcPts val="22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China • Turkey • UAE</a:t>
            </a:r>
            <a:endParaRPr lang="en-US" sz="1397" dirty="0"/>
          </a:p>
        </p:txBody>
      </p:sp>
      <p:sp>
        <p:nvSpPr>
          <p:cNvPr id="26" name="Shape 20"/>
          <p:cNvSpPr/>
          <p:nvPr/>
        </p:nvSpPr>
        <p:spPr>
          <a:xfrm>
            <a:off x="428625" y="3858267"/>
            <a:ext cx="8286750" cy="453628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27" name="Shape 21"/>
          <p:cNvSpPr/>
          <p:nvPr/>
        </p:nvSpPr>
        <p:spPr>
          <a:xfrm>
            <a:off x="428625" y="3858267"/>
            <a:ext cx="8286750" cy="7144"/>
          </a:xfrm>
          <a:prstGeom prst="rect">
            <a:avLst/>
          </a:prstGeom>
          <a:solidFill>
            <a:srgbClr val="555555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28" name="Text 22"/>
          <p:cNvSpPr/>
          <p:nvPr/>
        </p:nvSpPr>
        <p:spPr>
          <a:xfrm>
            <a:off x="428625" y="3858267"/>
            <a:ext cx="8286750" cy="453628"/>
          </a:xfrm>
          <a:prstGeom prst="rect">
            <a:avLst/>
          </a:prstGeom>
          <a:noFill/>
          <a:ln/>
        </p:spPr>
        <p:txBody>
          <a:bodyPr wrap="square" lIns="0" tIns="68072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1050" i="1" dirty="0">
                <a:solidFill>
                  <a:srgbClr val="D1D5DB"/>
                </a:solidFill>
              </a:rPr>
              <a:t>"We leverage decades of combined experience to serve as the trusted bridge for next-generation industrial products flowing from Asia to emerging markets."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253084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1500" y="428625"/>
            <a:ext cx="8001000" cy="966527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4" name="Shape 1"/>
          <p:cNvSpPr/>
          <p:nvPr/>
        </p:nvSpPr>
        <p:spPr>
          <a:xfrm>
            <a:off x="571500" y="428625"/>
            <a:ext cx="57150" cy="966527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5" name="Text 2"/>
          <p:cNvSpPr/>
          <p:nvPr/>
        </p:nvSpPr>
        <p:spPr>
          <a:xfrm>
            <a:off x="785813" y="428625"/>
            <a:ext cx="778668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kern="0" spc="2" dirty="0">
                <a:solidFill>
                  <a:srgbClr val="C96F3F"/>
                </a:solidFill>
              </a:rPr>
              <a:t>Vision &amp; Mission</a:t>
            </a:r>
            <a:endParaRPr lang="en-US" sz="885" dirty="0"/>
          </a:p>
        </p:txBody>
      </p:sp>
      <p:sp>
        <p:nvSpPr>
          <p:cNvPr id="6" name="Text 3"/>
          <p:cNvSpPr/>
          <p:nvPr/>
        </p:nvSpPr>
        <p:spPr>
          <a:xfrm>
            <a:off x="785813" y="675084"/>
            <a:ext cx="6429375" cy="7200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Empowering Sustainable Growth Across Continents</a:t>
            </a:r>
            <a:endParaRPr lang="en-US" sz="2121" dirty="0"/>
          </a:p>
        </p:txBody>
      </p:sp>
      <p:sp>
        <p:nvSpPr>
          <p:cNvPr id="7" name="Shape 4"/>
          <p:cNvSpPr/>
          <p:nvPr/>
        </p:nvSpPr>
        <p:spPr>
          <a:xfrm>
            <a:off x="571500" y="1566602"/>
            <a:ext cx="8001000" cy="1211173"/>
          </a:xfrm>
          <a:prstGeom prst="rect">
            <a:avLst/>
          </a:prstGeom>
          <a:solidFill>
            <a:srgbClr val="C96F3F">
              <a:alpha val="10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8" name="Shape 5"/>
          <p:cNvSpPr/>
          <p:nvPr/>
        </p:nvSpPr>
        <p:spPr>
          <a:xfrm>
            <a:off x="571500" y="1566602"/>
            <a:ext cx="28575" cy="1211173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9" name="Text 6"/>
          <p:cNvSpPr/>
          <p:nvPr/>
        </p:nvSpPr>
        <p:spPr>
          <a:xfrm>
            <a:off x="657225" y="1652327"/>
            <a:ext cx="7829550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C96F3F"/>
                </a:solidFill>
              </a:rPr>
              <a:t>Our Vision</a:t>
            </a:r>
            <a:endParaRPr lang="en-US" sz="1193" dirty="0"/>
          </a:p>
        </p:txBody>
      </p:sp>
      <p:sp>
        <p:nvSpPr>
          <p:cNvPr id="10" name="Text 7"/>
          <p:cNvSpPr/>
          <p:nvPr/>
        </p:nvSpPr>
        <p:spPr>
          <a:xfrm>
            <a:off x="657225" y="1972010"/>
            <a:ext cx="7829550" cy="7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269" dirty="0">
                <a:solidFill>
                  <a:srgbClr val="FFFFFF"/>
                </a:solidFill>
              </a:rPr>
              <a:t>To become the leading facilitator of next-generation industrial solutions, connecting Asian innovation with Middle Eastern and African markets, while driving sustainable economic development across three continents.</a:t>
            </a:r>
            <a:endParaRPr lang="en-US" sz="1269" dirty="0"/>
          </a:p>
        </p:txBody>
      </p:sp>
      <p:sp>
        <p:nvSpPr>
          <p:cNvPr id="11" name="Text 8"/>
          <p:cNvSpPr/>
          <p:nvPr/>
        </p:nvSpPr>
        <p:spPr>
          <a:xfrm>
            <a:off x="571500" y="2949225"/>
            <a:ext cx="8001000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C96F3F"/>
                </a:solidFill>
              </a:rPr>
              <a:t>Our Mission</a:t>
            </a:r>
            <a:endParaRPr lang="en-US" sz="1193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3268907"/>
            <a:ext cx="214313" cy="17145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900113" y="3268907"/>
            <a:ext cx="1585913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Connect</a:t>
            </a:r>
            <a:endParaRPr lang="en-US" sz="987" dirty="0"/>
          </a:p>
        </p:txBody>
      </p:sp>
      <p:sp>
        <p:nvSpPr>
          <p:cNvPr id="14" name="Text 10"/>
          <p:cNvSpPr/>
          <p:nvPr/>
        </p:nvSpPr>
        <p:spPr>
          <a:xfrm>
            <a:off x="900113" y="3499293"/>
            <a:ext cx="1585913" cy="70153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Bridge manufacturers in China with distributors and end-users in Middle East and Africa through efficient supply chain solutions.</a:t>
            </a:r>
            <a:endParaRPr lang="en-US" sz="834" dirty="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0325" y="3268907"/>
            <a:ext cx="128588" cy="17145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2843213" y="3268907"/>
            <a:ext cx="1671638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Enable</a:t>
            </a:r>
            <a:endParaRPr lang="en-US" sz="987" dirty="0"/>
          </a:p>
        </p:txBody>
      </p:sp>
      <p:sp>
        <p:nvSpPr>
          <p:cNvPr id="17" name="Text 12"/>
          <p:cNvSpPr/>
          <p:nvPr/>
        </p:nvSpPr>
        <p:spPr>
          <a:xfrm>
            <a:off x="2843213" y="3499293"/>
            <a:ext cx="1671638" cy="8572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Provide access to cutting-edge electric vehicle components, renewable energy systems, and energy storage technologies.</a:t>
            </a:r>
            <a:endParaRPr lang="en-US" sz="834" dirty="0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9150" y="3268907"/>
            <a:ext cx="171450" cy="17145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4914900" y="3268907"/>
            <a:ext cx="162877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Accelerate</a:t>
            </a:r>
            <a:endParaRPr lang="en-US" sz="987" dirty="0"/>
          </a:p>
        </p:txBody>
      </p:sp>
      <p:sp>
        <p:nvSpPr>
          <p:cNvPr id="20" name="Text 14"/>
          <p:cNvSpPr/>
          <p:nvPr/>
        </p:nvSpPr>
        <p:spPr>
          <a:xfrm>
            <a:off x="4914900" y="3499293"/>
            <a:ext cx="162877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Fast-track the adoption of sustainable industrial solutions in emerging markets.</a:t>
            </a:r>
            <a:endParaRPr lang="en-US" sz="834" dirty="0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57975" y="3268907"/>
            <a:ext cx="214313" cy="17145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6986588" y="3268907"/>
            <a:ext cx="1585913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Support</a:t>
            </a:r>
            <a:endParaRPr lang="en-US" sz="987" dirty="0"/>
          </a:p>
        </p:txBody>
      </p:sp>
      <p:sp>
        <p:nvSpPr>
          <p:cNvPr id="23" name="Text 16"/>
          <p:cNvSpPr/>
          <p:nvPr/>
        </p:nvSpPr>
        <p:spPr>
          <a:xfrm>
            <a:off x="6986588" y="3499293"/>
            <a:ext cx="158591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Deliver comprehensive aftermarket services and technical expertise to ensure long-term success.</a:t>
            </a:r>
            <a:endParaRPr lang="en-US" sz="834" dirty="0"/>
          </a:p>
        </p:txBody>
      </p:sp>
      <p:sp>
        <p:nvSpPr>
          <p:cNvPr id="24" name="Shape 17"/>
          <p:cNvSpPr/>
          <p:nvPr/>
        </p:nvSpPr>
        <p:spPr>
          <a:xfrm>
            <a:off x="571500" y="4527993"/>
            <a:ext cx="8001000" cy="296466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25" name="Shape 18"/>
          <p:cNvSpPr/>
          <p:nvPr/>
        </p:nvSpPr>
        <p:spPr>
          <a:xfrm>
            <a:off x="571500" y="4527993"/>
            <a:ext cx="8001000" cy="7144"/>
          </a:xfrm>
          <a:prstGeom prst="rect">
            <a:avLst/>
          </a:prstGeom>
          <a:solidFill>
            <a:srgbClr val="555555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26" name="Text 19"/>
          <p:cNvSpPr/>
          <p:nvPr/>
        </p:nvSpPr>
        <p:spPr>
          <a:xfrm>
            <a:off x="571500" y="4652116"/>
            <a:ext cx="83467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784" b="1" kern="0" spc="1" dirty="0">
                <a:solidFill>
                  <a:srgbClr val="D1D5DB"/>
                </a:solidFill>
              </a:rPr>
              <a:t>Core Values</a:t>
            </a:r>
            <a:endParaRPr lang="en-US" sz="784" dirty="0"/>
          </a:p>
        </p:txBody>
      </p:sp>
      <p:sp>
        <p:nvSpPr>
          <p:cNvPr id="27" name="Text 20"/>
          <p:cNvSpPr/>
          <p:nvPr/>
        </p:nvSpPr>
        <p:spPr>
          <a:xfrm>
            <a:off x="3820874" y="4642293"/>
            <a:ext cx="921153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kern="0" spc="1" dirty="0">
                <a:solidFill>
                  <a:srgbClr val="C96F3F"/>
                </a:solidFill>
              </a:rPr>
              <a:t>Innovation</a:t>
            </a:r>
            <a:endParaRPr lang="en-US" sz="885" dirty="0"/>
          </a:p>
        </p:txBody>
      </p:sp>
      <p:sp>
        <p:nvSpPr>
          <p:cNvPr id="28" name="Text 21"/>
          <p:cNvSpPr/>
          <p:nvPr/>
        </p:nvSpPr>
        <p:spPr>
          <a:xfrm>
            <a:off x="5027777" y="4642293"/>
            <a:ext cx="860654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kern="0" spc="1" dirty="0">
                <a:solidFill>
                  <a:srgbClr val="C96F3F"/>
                </a:solidFill>
              </a:rPr>
              <a:t>Reliability</a:t>
            </a:r>
            <a:endParaRPr lang="en-US" sz="885" dirty="0"/>
          </a:p>
        </p:txBody>
      </p:sp>
      <p:sp>
        <p:nvSpPr>
          <p:cNvPr id="29" name="Text 22"/>
          <p:cNvSpPr/>
          <p:nvPr/>
        </p:nvSpPr>
        <p:spPr>
          <a:xfrm>
            <a:off x="6174181" y="4642293"/>
            <a:ext cx="115020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kern="0" spc="1" dirty="0">
                <a:solidFill>
                  <a:srgbClr val="C96F3F"/>
                </a:solidFill>
              </a:rPr>
              <a:t>Sustainability</a:t>
            </a:r>
            <a:endParaRPr lang="en-US" sz="885" dirty="0"/>
          </a:p>
        </p:txBody>
      </p:sp>
      <p:sp>
        <p:nvSpPr>
          <p:cNvPr id="30" name="Text 23"/>
          <p:cNvSpPr/>
          <p:nvPr/>
        </p:nvSpPr>
        <p:spPr>
          <a:xfrm>
            <a:off x="7610131" y="4642293"/>
            <a:ext cx="962369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kern="0" spc="1" dirty="0">
                <a:solidFill>
                  <a:srgbClr val="C96F3F"/>
                </a:solidFill>
              </a:rPr>
              <a:t>Partnership</a:t>
            </a:r>
            <a:endParaRPr lang="en-US" sz="88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56643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1500" y="428625"/>
            <a:ext cx="8001000" cy="966527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4" name="Shape 1"/>
          <p:cNvSpPr/>
          <p:nvPr/>
        </p:nvSpPr>
        <p:spPr>
          <a:xfrm>
            <a:off x="571500" y="428625"/>
            <a:ext cx="57150" cy="966527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5" name="Text 2"/>
          <p:cNvSpPr/>
          <p:nvPr/>
        </p:nvSpPr>
        <p:spPr>
          <a:xfrm>
            <a:off x="785813" y="428625"/>
            <a:ext cx="778668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kern="0" spc="2" dirty="0">
                <a:solidFill>
                  <a:srgbClr val="C96F3F"/>
                </a:solidFill>
              </a:rPr>
              <a:t>Our Focus Areas</a:t>
            </a:r>
            <a:endParaRPr lang="en-US" sz="885" dirty="0"/>
          </a:p>
        </p:txBody>
      </p:sp>
      <p:sp>
        <p:nvSpPr>
          <p:cNvPr id="6" name="Text 3"/>
          <p:cNvSpPr/>
          <p:nvPr/>
        </p:nvSpPr>
        <p:spPr>
          <a:xfrm>
            <a:off x="785813" y="675084"/>
            <a:ext cx="6429375" cy="7200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Three Strategic Pillars Driving Future Industries</a:t>
            </a:r>
            <a:endParaRPr lang="en-US" sz="2121" dirty="0"/>
          </a:p>
        </p:txBody>
      </p:sp>
      <p:sp>
        <p:nvSpPr>
          <p:cNvPr id="7" name="Text 4"/>
          <p:cNvSpPr/>
          <p:nvPr/>
        </p:nvSpPr>
        <p:spPr>
          <a:xfrm>
            <a:off x="571500" y="1466590"/>
            <a:ext cx="535865" cy="62329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C96F3F">
                    <a:alpha val="20000"/>
                  </a:srgbClr>
                </a:solidFill>
              </a:rPr>
              <a:t>01</a:t>
            </a:r>
            <a:endParaRPr lang="en-US" sz="3294" dirty="0"/>
          </a:p>
        </p:txBody>
      </p:sp>
      <p:sp>
        <p:nvSpPr>
          <p:cNvPr id="8" name="Text 5"/>
          <p:cNvSpPr/>
          <p:nvPr/>
        </p:nvSpPr>
        <p:spPr>
          <a:xfrm>
            <a:off x="571500" y="1823777"/>
            <a:ext cx="1154385" cy="319683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C96F3F"/>
                </a:solidFill>
              </a:rPr>
              <a:t>EV Ecosystem</a:t>
            </a:r>
            <a:endParaRPr lang="en-US" sz="1193" dirty="0"/>
          </a:p>
        </p:txBody>
      </p:sp>
      <p:sp>
        <p:nvSpPr>
          <p:cNvPr id="9" name="Text 6"/>
          <p:cNvSpPr/>
          <p:nvPr/>
        </p:nvSpPr>
        <p:spPr>
          <a:xfrm>
            <a:off x="571500" y="2250616"/>
            <a:ext cx="2476481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Complete tier-1 supply chain solutions for EV aftermarket and original parts from leading Chinese manufacturers.</a:t>
            </a:r>
            <a:endParaRPr lang="en-US" sz="834" dirty="0"/>
          </a:p>
        </p:txBody>
      </p:sp>
      <p:sp>
        <p:nvSpPr>
          <p:cNvPr id="10" name="Text 7"/>
          <p:cNvSpPr/>
          <p:nvPr/>
        </p:nvSpPr>
        <p:spPr>
          <a:xfrm>
            <a:off x="3333731" y="1466590"/>
            <a:ext cx="535865" cy="62329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C96F3F">
                    <a:alpha val="20000"/>
                  </a:srgbClr>
                </a:solidFill>
              </a:rPr>
              <a:t>02</a:t>
            </a:r>
            <a:endParaRPr lang="en-US" sz="3294" dirty="0"/>
          </a:p>
        </p:txBody>
      </p:sp>
      <p:sp>
        <p:nvSpPr>
          <p:cNvPr id="11" name="Text 8"/>
          <p:cNvSpPr/>
          <p:nvPr/>
        </p:nvSpPr>
        <p:spPr>
          <a:xfrm>
            <a:off x="3333731" y="1823777"/>
            <a:ext cx="1574276" cy="319683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C96F3F"/>
                </a:solidFill>
              </a:rPr>
              <a:t>Renewable Energy</a:t>
            </a:r>
            <a:endParaRPr lang="en-US" sz="1193" dirty="0"/>
          </a:p>
        </p:txBody>
      </p:sp>
      <p:sp>
        <p:nvSpPr>
          <p:cNvPr id="12" name="Text 9"/>
          <p:cNvSpPr/>
          <p:nvPr/>
        </p:nvSpPr>
        <p:spPr>
          <a:xfrm>
            <a:off x="3333731" y="2250616"/>
            <a:ext cx="2476509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Solar panels, wind energy components, and integrated renewable power solutions for commercial and industrial applications.</a:t>
            </a:r>
            <a:endParaRPr lang="en-US" sz="834" dirty="0"/>
          </a:p>
        </p:txBody>
      </p:sp>
      <p:sp>
        <p:nvSpPr>
          <p:cNvPr id="13" name="Text 10"/>
          <p:cNvSpPr/>
          <p:nvPr/>
        </p:nvSpPr>
        <p:spPr>
          <a:xfrm>
            <a:off x="6095991" y="1466590"/>
            <a:ext cx="535865" cy="62329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C96F3F">
                    <a:alpha val="20000"/>
                  </a:srgbClr>
                </a:solidFill>
              </a:rPr>
              <a:t>03</a:t>
            </a:r>
            <a:endParaRPr lang="en-US" sz="3294" dirty="0"/>
          </a:p>
        </p:txBody>
      </p:sp>
      <p:sp>
        <p:nvSpPr>
          <p:cNvPr id="14" name="Text 11"/>
          <p:cNvSpPr/>
          <p:nvPr/>
        </p:nvSpPr>
        <p:spPr>
          <a:xfrm>
            <a:off x="6095991" y="1823777"/>
            <a:ext cx="2149990" cy="319683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C96F3F"/>
                </a:solidFill>
              </a:rPr>
              <a:t>New Energy Components</a:t>
            </a:r>
            <a:endParaRPr lang="en-US" sz="1193" dirty="0"/>
          </a:p>
        </p:txBody>
      </p:sp>
      <p:sp>
        <p:nvSpPr>
          <p:cNvPr id="15" name="Text 12"/>
          <p:cNvSpPr/>
          <p:nvPr/>
        </p:nvSpPr>
        <p:spPr>
          <a:xfrm>
            <a:off x="6095991" y="2250616"/>
            <a:ext cx="2476481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Advanced battery storage systems, EV charging infrastructure, and energy management technologies.</a:t>
            </a:r>
            <a:endParaRPr lang="en-US" sz="834" dirty="0"/>
          </a:p>
        </p:txBody>
      </p:sp>
      <p:sp>
        <p:nvSpPr>
          <p:cNvPr id="16" name="Shape 13"/>
          <p:cNvSpPr/>
          <p:nvPr/>
        </p:nvSpPr>
        <p:spPr>
          <a:xfrm>
            <a:off x="571500" y="3084956"/>
            <a:ext cx="8001000" cy="1643063"/>
          </a:xfrm>
          <a:prstGeom prst="rect">
            <a:avLst/>
          </a:prstGeom>
          <a:solidFill>
            <a:srgbClr val="FFFFFF">
              <a:alpha val="5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17" name="Shape 14"/>
          <p:cNvSpPr/>
          <p:nvPr/>
        </p:nvSpPr>
        <p:spPr>
          <a:xfrm>
            <a:off x="571500" y="3084956"/>
            <a:ext cx="28575" cy="1643063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18" name="Text 15"/>
          <p:cNvSpPr/>
          <p:nvPr/>
        </p:nvSpPr>
        <p:spPr>
          <a:xfrm>
            <a:off x="785813" y="3417140"/>
            <a:ext cx="514350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C96F3F"/>
                </a:solidFill>
              </a:rPr>
              <a:t>Market Opportunity</a:t>
            </a:r>
            <a:endParaRPr lang="en-US" sz="885" dirty="0"/>
          </a:p>
        </p:txBody>
      </p:sp>
      <p:sp>
        <p:nvSpPr>
          <p:cNvPr id="19" name="Text 16"/>
          <p:cNvSpPr/>
          <p:nvPr/>
        </p:nvSpPr>
        <p:spPr>
          <a:xfrm>
            <a:off x="785813" y="3663600"/>
            <a:ext cx="5143500" cy="3500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FFFFFF"/>
                </a:solidFill>
              </a:rPr>
              <a:t>$180+ Billion Investment</a:t>
            </a:r>
            <a:endParaRPr lang="en-US" sz="1808" dirty="0"/>
          </a:p>
        </p:txBody>
      </p:sp>
      <p:sp>
        <p:nvSpPr>
          <p:cNvPr id="20" name="Text 17"/>
          <p:cNvSpPr/>
          <p:nvPr/>
        </p:nvSpPr>
        <p:spPr>
          <a:xfrm>
            <a:off x="785813" y="4085081"/>
            <a:ext cx="5143500" cy="3107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The Middle East and Africa region is undergoing a massive transformation in renewable energy and EV infrastructure through 2030.</a:t>
            </a:r>
            <a:endParaRPr lang="en-US" sz="834" dirty="0"/>
          </a:p>
        </p:txBody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5063" y="3299268"/>
            <a:ext cx="2143125" cy="121443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1500" y="428625"/>
            <a:ext cx="8001000" cy="966527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4" name="Shape 1"/>
          <p:cNvSpPr/>
          <p:nvPr/>
        </p:nvSpPr>
        <p:spPr>
          <a:xfrm>
            <a:off x="571500" y="428625"/>
            <a:ext cx="57150" cy="966527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5" name="Text 2"/>
          <p:cNvSpPr/>
          <p:nvPr/>
        </p:nvSpPr>
        <p:spPr>
          <a:xfrm>
            <a:off x="785813" y="428625"/>
            <a:ext cx="778668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kern="0" spc="2" dirty="0">
                <a:solidFill>
                  <a:srgbClr val="C96F3F"/>
                </a:solidFill>
              </a:rPr>
              <a:t>Electric Vehicle Supply Chain Excellence</a:t>
            </a:r>
            <a:endParaRPr lang="en-US" sz="885" dirty="0"/>
          </a:p>
        </p:txBody>
      </p:sp>
      <p:sp>
        <p:nvSpPr>
          <p:cNvPr id="6" name="Text 3"/>
          <p:cNvSpPr/>
          <p:nvPr/>
        </p:nvSpPr>
        <p:spPr>
          <a:xfrm>
            <a:off x="785813" y="675084"/>
            <a:ext cx="6429375" cy="7200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Comprehensive EV Parts and Aftermarket Solutions from China</a:t>
            </a:r>
            <a:endParaRPr lang="en-US" sz="2121" dirty="0"/>
          </a:p>
        </p:txBody>
      </p:sp>
      <p:sp>
        <p:nvSpPr>
          <p:cNvPr id="7" name="Text 4"/>
          <p:cNvSpPr/>
          <p:nvPr/>
        </p:nvSpPr>
        <p:spPr>
          <a:xfrm>
            <a:off x="571500" y="1480877"/>
            <a:ext cx="4646284" cy="312539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C96F3F"/>
                </a:solidFill>
              </a:rPr>
              <a:t>Tier-1 Chinese EV Components</a:t>
            </a:r>
            <a:endParaRPr lang="en-US" sz="1193" dirty="0"/>
          </a:p>
        </p:txBody>
      </p:sp>
      <p:sp>
        <p:nvSpPr>
          <p:cNvPr id="9" name="Text 6"/>
          <p:cNvSpPr/>
          <p:nvPr/>
        </p:nvSpPr>
        <p:spPr>
          <a:xfrm>
            <a:off x="750094" y="1850566"/>
            <a:ext cx="330125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42" dirty="0">
                <a:solidFill>
                  <a:srgbClr val="D1D5DB"/>
                </a:solidFill>
              </a:rPr>
              <a:t>Battery packs and battery management systems (BMS)</a:t>
            </a:r>
            <a:endParaRPr lang="en-US" sz="942" dirty="0"/>
          </a:p>
        </p:txBody>
      </p:sp>
      <p:sp>
        <p:nvSpPr>
          <p:cNvPr id="11" name="Text 8"/>
          <p:cNvSpPr/>
          <p:nvPr/>
        </p:nvSpPr>
        <p:spPr>
          <a:xfrm>
            <a:off x="750094" y="2084859"/>
            <a:ext cx="2266383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42" dirty="0">
                <a:solidFill>
                  <a:srgbClr val="D1D5DB"/>
                </a:solidFill>
              </a:rPr>
              <a:t>Electric motors and power electronics</a:t>
            </a:r>
            <a:endParaRPr lang="en-US" sz="942" dirty="0"/>
          </a:p>
        </p:txBody>
      </p:sp>
      <p:sp>
        <p:nvSpPr>
          <p:cNvPr id="13" name="Text 10"/>
          <p:cNvSpPr/>
          <p:nvPr/>
        </p:nvSpPr>
        <p:spPr>
          <a:xfrm>
            <a:off x="750094" y="2319151"/>
            <a:ext cx="1938356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42" dirty="0">
                <a:solidFill>
                  <a:srgbClr val="D1D5DB"/>
                </a:solidFill>
              </a:rPr>
              <a:t>Charging cables and connectors</a:t>
            </a:r>
            <a:endParaRPr lang="en-US" sz="942" dirty="0"/>
          </a:p>
        </p:txBody>
      </p:sp>
      <p:sp>
        <p:nvSpPr>
          <p:cNvPr id="15" name="Text 12"/>
          <p:cNvSpPr/>
          <p:nvPr/>
        </p:nvSpPr>
        <p:spPr>
          <a:xfrm>
            <a:off x="750094" y="2553444"/>
            <a:ext cx="1872751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42" dirty="0">
                <a:solidFill>
                  <a:srgbClr val="D1D5DB"/>
                </a:solidFill>
              </a:rPr>
              <a:t>Thermal management systems</a:t>
            </a:r>
            <a:endParaRPr lang="en-US" sz="942" dirty="0"/>
          </a:p>
        </p:txBody>
      </p:sp>
      <p:sp>
        <p:nvSpPr>
          <p:cNvPr id="17" name="Text 14"/>
          <p:cNvSpPr/>
          <p:nvPr/>
        </p:nvSpPr>
        <p:spPr>
          <a:xfrm>
            <a:off x="750094" y="2787737"/>
            <a:ext cx="2020370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42" dirty="0">
                <a:solidFill>
                  <a:srgbClr val="D1D5DB"/>
                </a:solidFill>
              </a:rPr>
              <a:t>Interior and exterior components</a:t>
            </a:r>
            <a:endParaRPr lang="en-US" sz="942" dirty="0"/>
          </a:p>
        </p:txBody>
      </p:sp>
      <p:sp>
        <p:nvSpPr>
          <p:cNvPr id="18" name="Text 15"/>
          <p:cNvSpPr/>
          <p:nvPr/>
        </p:nvSpPr>
        <p:spPr>
          <a:xfrm>
            <a:off x="571500" y="3050604"/>
            <a:ext cx="4646284" cy="312539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C96F3F"/>
                </a:solidFill>
              </a:rPr>
              <a:t>Aftermarket Advantages</a:t>
            </a:r>
            <a:endParaRPr lang="en-US" sz="1193" dirty="0"/>
          </a:p>
        </p:txBody>
      </p:sp>
      <p:sp>
        <p:nvSpPr>
          <p:cNvPr id="20" name="Text 17"/>
          <p:cNvSpPr/>
          <p:nvPr/>
        </p:nvSpPr>
        <p:spPr>
          <a:xfrm>
            <a:off x="750094" y="3420294"/>
            <a:ext cx="356947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42" dirty="0">
                <a:solidFill>
                  <a:srgbClr val="D1D5DB"/>
                </a:solidFill>
              </a:rPr>
              <a:t>Direct relationships with leading Chinese EV manufacturers</a:t>
            </a:r>
            <a:endParaRPr lang="en-US" sz="942" dirty="0"/>
          </a:p>
        </p:txBody>
      </p:sp>
      <p:sp>
        <p:nvSpPr>
          <p:cNvPr id="22" name="Text 19"/>
          <p:cNvSpPr/>
          <p:nvPr/>
        </p:nvSpPr>
        <p:spPr>
          <a:xfrm>
            <a:off x="750094" y="3654586"/>
            <a:ext cx="3741539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42" dirty="0">
                <a:solidFill>
                  <a:srgbClr val="D1D5DB"/>
                </a:solidFill>
              </a:rPr>
              <a:t>Quality-certified components meeting international standards</a:t>
            </a:r>
            <a:endParaRPr lang="en-US" sz="942" dirty="0"/>
          </a:p>
        </p:txBody>
      </p:sp>
      <p:sp>
        <p:nvSpPr>
          <p:cNvPr id="24" name="Text 21"/>
          <p:cNvSpPr/>
          <p:nvPr/>
        </p:nvSpPr>
        <p:spPr>
          <a:xfrm>
            <a:off x="750094" y="3888879"/>
            <a:ext cx="2862383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42" dirty="0">
                <a:solidFill>
                  <a:srgbClr val="D1D5DB"/>
                </a:solidFill>
              </a:rPr>
              <a:t>Competitive pricing through optimized logistics</a:t>
            </a:r>
            <a:endParaRPr lang="en-US" sz="942" dirty="0"/>
          </a:p>
        </p:txBody>
      </p:sp>
      <p:sp>
        <p:nvSpPr>
          <p:cNvPr id="26" name="Text 23"/>
          <p:cNvSpPr/>
          <p:nvPr/>
        </p:nvSpPr>
        <p:spPr>
          <a:xfrm>
            <a:off x="750094" y="4123172"/>
            <a:ext cx="241888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42" dirty="0">
                <a:solidFill>
                  <a:srgbClr val="D1D5DB"/>
                </a:solidFill>
              </a:rPr>
              <a:t>Technical support and warranty services</a:t>
            </a:r>
            <a:endParaRPr lang="en-US" sz="942" dirty="0"/>
          </a:p>
        </p:txBody>
      </p:sp>
      <p:sp>
        <p:nvSpPr>
          <p:cNvPr id="28" name="Text 25"/>
          <p:cNvSpPr/>
          <p:nvPr/>
        </p:nvSpPr>
        <p:spPr>
          <a:xfrm>
            <a:off x="750094" y="4357464"/>
            <a:ext cx="324504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42" dirty="0">
                <a:solidFill>
                  <a:srgbClr val="D1D5DB"/>
                </a:solidFill>
              </a:rPr>
              <a:t>Fast delivery to UAE, Middle East, and African markets</a:t>
            </a:r>
            <a:endParaRPr lang="en-US" sz="942" dirty="0"/>
          </a:p>
        </p:txBody>
      </p:sp>
      <p:sp>
        <p:nvSpPr>
          <p:cNvPr id="31" name="Shape 27"/>
          <p:cNvSpPr/>
          <p:nvPr/>
        </p:nvSpPr>
        <p:spPr>
          <a:xfrm>
            <a:off x="4709786" y="1480877"/>
            <a:ext cx="3989540" cy="2267472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 sz="2800"/>
          </a:p>
        </p:txBody>
      </p:sp>
      <p:sp>
        <p:nvSpPr>
          <p:cNvPr id="32" name="Text 28"/>
          <p:cNvSpPr/>
          <p:nvPr/>
        </p:nvSpPr>
        <p:spPr>
          <a:xfrm>
            <a:off x="5558936" y="1607721"/>
            <a:ext cx="3312503" cy="257506"/>
          </a:xfrm>
          <a:prstGeom prst="rect">
            <a:avLst/>
          </a:prstGeom>
          <a:noFill/>
          <a:ln/>
        </p:spPr>
        <p:txBody>
          <a:bodyPr wrap="square" lIns="0" tIns="0" rIns="0" bIns="68072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Why Chinese EV Supply Chain</a:t>
            </a:r>
            <a:endParaRPr lang="en-US" sz="1600" dirty="0"/>
          </a:p>
        </p:txBody>
      </p:sp>
      <p:sp>
        <p:nvSpPr>
          <p:cNvPr id="33" name="Text 29"/>
          <p:cNvSpPr/>
          <p:nvPr/>
        </p:nvSpPr>
        <p:spPr>
          <a:xfrm>
            <a:off x="5303509" y="2084943"/>
            <a:ext cx="910974" cy="38157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3600" b="1" dirty="0">
                <a:solidFill>
                  <a:srgbClr val="FFFFFF"/>
                </a:solidFill>
              </a:rPr>
              <a:t>60%</a:t>
            </a:r>
            <a:endParaRPr lang="en-US" sz="3600" dirty="0"/>
          </a:p>
        </p:txBody>
      </p:sp>
      <p:sp>
        <p:nvSpPr>
          <p:cNvPr id="34" name="Text 30"/>
          <p:cNvSpPr/>
          <p:nvPr/>
        </p:nvSpPr>
        <p:spPr>
          <a:xfrm>
            <a:off x="5303509" y="2532453"/>
            <a:ext cx="1244878" cy="141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1000" dirty="0">
                <a:solidFill>
                  <a:srgbClr val="FFFFFF">
                    <a:alpha val="90000"/>
                  </a:srgbClr>
                </a:solidFill>
              </a:rPr>
              <a:t>Global EV Production</a:t>
            </a:r>
            <a:endParaRPr lang="en-US" sz="1000" dirty="0"/>
          </a:p>
        </p:txBody>
      </p:sp>
      <p:sp>
        <p:nvSpPr>
          <p:cNvPr id="35" name="Text 31"/>
          <p:cNvSpPr/>
          <p:nvPr/>
        </p:nvSpPr>
        <p:spPr>
          <a:xfrm>
            <a:off x="6766554" y="2084943"/>
            <a:ext cx="910974" cy="38157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3600" b="1" dirty="0">
                <a:solidFill>
                  <a:srgbClr val="FFFFFF"/>
                </a:solidFill>
              </a:rPr>
              <a:t>75%</a:t>
            </a:r>
            <a:endParaRPr lang="en-US" sz="3600" dirty="0"/>
          </a:p>
        </p:txBody>
      </p:sp>
      <p:sp>
        <p:nvSpPr>
          <p:cNvPr id="36" name="Text 32"/>
          <p:cNvSpPr/>
          <p:nvPr/>
        </p:nvSpPr>
        <p:spPr>
          <a:xfrm>
            <a:off x="6766553" y="2532453"/>
            <a:ext cx="1721156" cy="141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1000" dirty="0">
                <a:solidFill>
                  <a:srgbClr val="FFFFFF">
                    <a:alpha val="90000"/>
                  </a:srgbClr>
                </a:solidFill>
              </a:rPr>
              <a:t>Battery Manufacturing Capacity</a:t>
            </a:r>
            <a:endParaRPr lang="en-US" sz="1000" dirty="0"/>
          </a:p>
        </p:txBody>
      </p:sp>
      <p:sp>
        <p:nvSpPr>
          <p:cNvPr id="37" name="Text 33"/>
          <p:cNvSpPr/>
          <p:nvPr/>
        </p:nvSpPr>
        <p:spPr>
          <a:xfrm>
            <a:off x="5303509" y="2815329"/>
            <a:ext cx="3312503" cy="34971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1050" dirty="0">
                <a:solidFill>
                  <a:srgbClr val="FFFFFF"/>
                </a:solidFill>
              </a:rPr>
              <a:t>Unmatched scale, innovation, and cost efficiency driving the global electric vehicle revolution.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1500" y="428625"/>
            <a:ext cx="8001000" cy="606493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4" name="Shape 1"/>
          <p:cNvSpPr/>
          <p:nvPr/>
        </p:nvSpPr>
        <p:spPr>
          <a:xfrm>
            <a:off x="571500" y="428625"/>
            <a:ext cx="57150" cy="606493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5" name="Text 2"/>
          <p:cNvSpPr/>
          <p:nvPr/>
        </p:nvSpPr>
        <p:spPr>
          <a:xfrm>
            <a:off x="785813" y="428625"/>
            <a:ext cx="778668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kern="0" spc="2" dirty="0">
                <a:solidFill>
                  <a:srgbClr val="C96F3F"/>
                </a:solidFill>
              </a:rPr>
              <a:t>Renewable Energy Solutions</a:t>
            </a:r>
            <a:endParaRPr lang="en-US" sz="885" dirty="0"/>
          </a:p>
        </p:txBody>
      </p:sp>
      <p:sp>
        <p:nvSpPr>
          <p:cNvPr id="6" name="Text 3"/>
          <p:cNvSpPr/>
          <p:nvPr/>
        </p:nvSpPr>
        <p:spPr>
          <a:xfrm>
            <a:off x="785813" y="675084"/>
            <a:ext cx="6429375" cy="36003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Powering the Clean Energy Transition</a:t>
            </a:r>
            <a:endParaRPr lang="en-US" sz="2121" dirty="0"/>
          </a:p>
        </p:txBody>
      </p:sp>
      <p:sp>
        <p:nvSpPr>
          <p:cNvPr id="7" name="Shape 4"/>
          <p:cNvSpPr/>
          <p:nvPr/>
        </p:nvSpPr>
        <p:spPr>
          <a:xfrm>
            <a:off x="571500" y="1320868"/>
            <a:ext cx="1914525" cy="2613747"/>
          </a:xfrm>
          <a:prstGeom prst="rect">
            <a:avLst/>
          </a:prstGeom>
          <a:solidFill>
            <a:srgbClr val="FFFFFF">
              <a:alpha val="3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8" name="Shape 5"/>
          <p:cNvSpPr/>
          <p:nvPr/>
        </p:nvSpPr>
        <p:spPr>
          <a:xfrm>
            <a:off x="571500" y="1320868"/>
            <a:ext cx="1914525" cy="14288"/>
          </a:xfrm>
          <a:prstGeom prst="rect">
            <a:avLst/>
          </a:prstGeom>
          <a:solidFill>
            <a:srgbClr val="555555"/>
          </a:solidFill>
          <a:ln/>
        </p:spPr>
        <p:txBody>
          <a:bodyPr/>
          <a:lstStyle/>
          <a:p>
            <a:endParaRPr lang="en-CN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225" y="1540539"/>
            <a:ext cx="250031" cy="200025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014413" y="1406593"/>
            <a:ext cx="1385888" cy="4679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Solar Energy Systems</a:t>
            </a:r>
            <a:endParaRPr lang="en-US" sz="1193" dirty="0"/>
          </a:p>
        </p:txBody>
      </p:sp>
      <p:sp>
        <p:nvSpPr>
          <p:cNvPr id="11" name="Text 7"/>
          <p:cNvSpPr/>
          <p:nvPr/>
        </p:nvSpPr>
        <p:spPr>
          <a:xfrm>
            <a:off x="764381" y="1960234"/>
            <a:ext cx="42974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12" name="Text 8"/>
          <p:cNvSpPr/>
          <p:nvPr/>
        </p:nvSpPr>
        <p:spPr>
          <a:xfrm>
            <a:off x="907256" y="1972735"/>
            <a:ext cx="1491509" cy="338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High-efficiency photovoltaic panels</a:t>
            </a:r>
            <a:endParaRPr lang="en-US" sz="834" dirty="0"/>
          </a:p>
        </p:txBody>
      </p:sp>
      <p:sp>
        <p:nvSpPr>
          <p:cNvPr id="13" name="Text 9"/>
          <p:cNvSpPr/>
          <p:nvPr/>
        </p:nvSpPr>
        <p:spPr>
          <a:xfrm>
            <a:off x="764381" y="2383110"/>
            <a:ext cx="42974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14" name="Text 10"/>
          <p:cNvSpPr/>
          <p:nvPr/>
        </p:nvSpPr>
        <p:spPr>
          <a:xfrm>
            <a:off x="907256" y="2395612"/>
            <a:ext cx="1452079" cy="338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Solar inverters &amp; mounting systems</a:t>
            </a:r>
            <a:endParaRPr lang="en-US" sz="834" dirty="0"/>
          </a:p>
        </p:txBody>
      </p:sp>
      <p:sp>
        <p:nvSpPr>
          <p:cNvPr id="15" name="Text 11"/>
          <p:cNvSpPr/>
          <p:nvPr/>
        </p:nvSpPr>
        <p:spPr>
          <a:xfrm>
            <a:off x="764381" y="2805987"/>
            <a:ext cx="42974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16" name="Text 12"/>
          <p:cNvSpPr/>
          <p:nvPr/>
        </p:nvSpPr>
        <p:spPr>
          <a:xfrm>
            <a:off x="907256" y="2818488"/>
            <a:ext cx="1460981" cy="5211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Turnkey solar installations for commercial &amp; industrial clients</a:t>
            </a:r>
            <a:endParaRPr lang="en-US" sz="834" dirty="0"/>
          </a:p>
        </p:txBody>
      </p:sp>
      <p:sp>
        <p:nvSpPr>
          <p:cNvPr id="17" name="Text 13"/>
          <p:cNvSpPr/>
          <p:nvPr/>
        </p:nvSpPr>
        <p:spPr>
          <a:xfrm>
            <a:off x="764381" y="3411727"/>
            <a:ext cx="42974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18" name="Text 14"/>
          <p:cNvSpPr/>
          <p:nvPr/>
        </p:nvSpPr>
        <p:spPr>
          <a:xfrm>
            <a:off x="907256" y="3424228"/>
            <a:ext cx="1205759" cy="338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Off-grid &amp; hybrid solar solutions</a:t>
            </a:r>
            <a:endParaRPr lang="en-US" sz="834" dirty="0"/>
          </a:p>
        </p:txBody>
      </p:sp>
      <p:sp>
        <p:nvSpPr>
          <p:cNvPr id="19" name="Shape 15"/>
          <p:cNvSpPr/>
          <p:nvPr/>
        </p:nvSpPr>
        <p:spPr>
          <a:xfrm>
            <a:off x="2600325" y="1320868"/>
            <a:ext cx="1914525" cy="2008008"/>
          </a:xfrm>
          <a:prstGeom prst="rect">
            <a:avLst/>
          </a:prstGeom>
          <a:solidFill>
            <a:srgbClr val="FFFFFF">
              <a:alpha val="3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20" name="Shape 16"/>
          <p:cNvSpPr/>
          <p:nvPr/>
        </p:nvSpPr>
        <p:spPr>
          <a:xfrm>
            <a:off x="2600325" y="1320868"/>
            <a:ext cx="1914525" cy="14288"/>
          </a:xfrm>
          <a:prstGeom prst="rect">
            <a:avLst/>
          </a:prstGeom>
          <a:solidFill>
            <a:srgbClr val="555555"/>
          </a:solidFill>
          <a:ln/>
        </p:spPr>
        <p:txBody>
          <a:bodyPr/>
          <a:lstStyle/>
          <a:p>
            <a:endParaRPr lang="en-CN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6050" y="1540539"/>
            <a:ext cx="200025" cy="200025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2993231" y="1406593"/>
            <a:ext cx="1435894" cy="4679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Wind Energy Components</a:t>
            </a:r>
            <a:endParaRPr lang="en-US" sz="1193" dirty="0"/>
          </a:p>
        </p:txBody>
      </p:sp>
      <p:sp>
        <p:nvSpPr>
          <p:cNvPr id="23" name="Text 18"/>
          <p:cNvSpPr/>
          <p:nvPr/>
        </p:nvSpPr>
        <p:spPr>
          <a:xfrm>
            <a:off x="2793206" y="1960234"/>
            <a:ext cx="42974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24" name="Text 19"/>
          <p:cNvSpPr/>
          <p:nvPr/>
        </p:nvSpPr>
        <p:spPr>
          <a:xfrm>
            <a:off x="2936081" y="1972735"/>
            <a:ext cx="1402240" cy="338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Wind turbine components &amp; spare parts</a:t>
            </a:r>
            <a:endParaRPr lang="en-US" sz="834" dirty="0"/>
          </a:p>
        </p:txBody>
      </p:sp>
      <p:sp>
        <p:nvSpPr>
          <p:cNvPr id="25" name="Text 20"/>
          <p:cNvSpPr/>
          <p:nvPr/>
        </p:nvSpPr>
        <p:spPr>
          <a:xfrm>
            <a:off x="2793206" y="2383110"/>
            <a:ext cx="42974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26" name="Text 21"/>
          <p:cNvSpPr/>
          <p:nvPr/>
        </p:nvSpPr>
        <p:spPr>
          <a:xfrm>
            <a:off x="2936081" y="2395612"/>
            <a:ext cx="975094" cy="338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Control systems &amp; monitoring</a:t>
            </a:r>
            <a:endParaRPr lang="en-US" sz="834" dirty="0"/>
          </a:p>
        </p:txBody>
      </p:sp>
      <p:sp>
        <p:nvSpPr>
          <p:cNvPr id="27" name="Text 22"/>
          <p:cNvSpPr/>
          <p:nvPr/>
        </p:nvSpPr>
        <p:spPr>
          <a:xfrm>
            <a:off x="2793206" y="2805987"/>
            <a:ext cx="42974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28" name="Text 23"/>
          <p:cNvSpPr/>
          <p:nvPr/>
        </p:nvSpPr>
        <p:spPr>
          <a:xfrm>
            <a:off x="2936081" y="2818488"/>
            <a:ext cx="1321315" cy="338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Maintenance &amp; technical support</a:t>
            </a:r>
            <a:endParaRPr lang="en-US" sz="834" dirty="0"/>
          </a:p>
        </p:txBody>
      </p:sp>
      <p:sp>
        <p:nvSpPr>
          <p:cNvPr id="29" name="Shape 24"/>
          <p:cNvSpPr/>
          <p:nvPr/>
        </p:nvSpPr>
        <p:spPr>
          <a:xfrm>
            <a:off x="4629150" y="1320868"/>
            <a:ext cx="1914525" cy="2196926"/>
          </a:xfrm>
          <a:prstGeom prst="rect">
            <a:avLst/>
          </a:prstGeom>
          <a:solidFill>
            <a:srgbClr val="FFFFFF">
              <a:alpha val="3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30" name="Shape 25"/>
          <p:cNvSpPr/>
          <p:nvPr/>
        </p:nvSpPr>
        <p:spPr>
          <a:xfrm>
            <a:off x="4629150" y="1320868"/>
            <a:ext cx="1914525" cy="14288"/>
          </a:xfrm>
          <a:prstGeom prst="rect">
            <a:avLst/>
          </a:prstGeom>
          <a:solidFill>
            <a:srgbClr val="555555"/>
          </a:solidFill>
          <a:ln/>
        </p:spPr>
        <p:txBody>
          <a:bodyPr/>
          <a:lstStyle/>
          <a:p>
            <a:endParaRPr lang="en-CN"/>
          </a:p>
        </p:txBody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4875" y="1423560"/>
            <a:ext cx="285750" cy="200025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5107781" y="1406593"/>
            <a:ext cx="1249040" cy="23395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Applications</a:t>
            </a:r>
            <a:endParaRPr lang="en-US" sz="1193" dirty="0"/>
          </a:p>
        </p:txBody>
      </p:sp>
      <p:sp>
        <p:nvSpPr>
          <p:cNvPr id="33" name="Text 27"/>
          <p:cNvSpPr/>
          <p:nvPr/>
        </p:nvSpPr>
        <p:spPr>
          <a:xfrm>
            <a:off x="4822031" y="1726276"/>
            <a:ext cx="42974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34" name="Text 28"/>
          <p:cNvSpPr/>
          <p:nvPr/>
        </p:nvSpPr>
        <p:spPr>
          <a:xfrm>
            <a:off x="4964906" y="1738778"/>
            <a:ext cx="1292963" cy="338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Commercial &amp; industrial facilities</a:t>
            </a:r>
            <a:endParaRPr lang="en-US" sz="834" dirty="0"/>
          </a:p>
        </p:txBody>
      </p:sp>
      <p:sp>
        <p:nvSpPr>
          <p:cNvPr id="35" name="Text 29"/>
          <p:cNvSpPr/>
          <p:nvPr/>
        </p:nvSpPr>
        <p:spPr>
          <a:xfrm>
            <a:off x="4822031" y="2149153"/>
            <a:ext cx="42974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36" name="Text 30"/>
          <p:cNvSpPr/>
          <p:nvPr/>
        </p:nvSpPr>
        <p:spPr>
          <a:xfrm>
            <a:off x="4964906" y="2161654"/>
            <a:ext cx="1378241" cy="338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Remote power for mining and energy sites</a:t>
            </a:r>
            <a:endParaRPr lang="en-US" sz="834" dirty="0"/>
          </a:p>
        </p:txBody>
      </p:sp>
      <p:sp>
        <p:nvSpPr>
          <p:cNvPr id="37" name="Text 31"/>
          <p:cNvSpPr/>
          <p:nvPr/>
        </p:nvSpPr>
        <p:spPr>
          <a:xfrm>
            <a:off x="4822031" y="2572029"/>
            <a:ext cx="42974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38" name="Text 32"/>
          <p:cNvSpPr/>
          <p:nvPr/>
        </p:nvSpPr>
        <p:spPr>
          <a:xfrm>
            <a:off x="4964906" y="2584531"/>
            <a:ext cx="1146321" cy="338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Agricultural and rural electrification</a:t>
            </a:r>
            <a:endParaRPr lang="en-US" sz="834" dirty="0"/>
          </a:p>
        </p:txBody>
      </p:sp>
      <p:sp>
        <p:nvSpPr>
          <p:cNvPr id="39" name="Text 33"/>
          <p:cNvSpPr/>
          <p:nvPr/>
        </p:nvSpPr>
        <p:spPr>
          <a:xfrm>
            <a:off x="4822031" y="2994906"/>
            <a:ext cx="42974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40" name="Text 34"/>
          <p:cNvSpPr/>
          <p:nvPr/>
        </p:nvSpPr>
        <p:spPr>
          <a:xfrm>
            <a:off x="4964906" y="3007407"/>
            <a:ext cx="1207489" cy="338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Utility-scale renewable farms</a:t>
            </a:r>
            <a:endParaRPr lang="en-US" sz="834" dirty="0"/>
          </a:p>
        </p:txBody>
      </p:sp>
      <p:sp>
        <p:nvSpPr>
          <p:cNvPr id="41" name="Shape 35"/>
          <p:cNvSpPr/>
          <p:nvPr/>
        </p:nvSpPr>
        <p:spPr>
          <a:xfrm>
            <a:off x="6657975" y="1320868"/>
            <a:ext cx="1914525" cy="1753679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pic>
        <p:nvPicPr>
          <p:cNvPr id="4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43700" y="1540539"/>
            <a:ext cx="207811" cy="200025"/>
          </a:xfrm>
          <a:prstGeom prst="rect">
            <a:avLst/>
          </a:prstGeom>
        </p:spPr>
      </p:pic>
      <p:sp>
        <p:nvSpPr>
          <p:cNvPr id="43" name="Text 36"/>
          <p:cNvSpPr/>
          <p:nvPr/>
        </p:nvSpPr>
        <p:spPr>
          <a:xfrm>
            <a:off x="7058667" y="1406593"/>
            <a:ext cx="1428108" cy="4679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Regional Advantage</a:t>
            </a:r>
            <a:endParaRPr lang="en-US" sz="1193" dirty="0"/>
          </a:p>
        </p:txBody>
      </p:sp>
      <p:sp>
        <p:nvSpPr>
          <p:cNvPr id="44" name="Text 37"/>
          <p:cNvSpPr/>
          <p:nvPr/>
        </p:nvSpPr>
        <p:spPr>
          <a:xfrm>
            <a:off x="6743700" y="1960234"/>
            <a:ext cx="1743075" cy="1028588"/>
          </a:xfrm>
          <a:prstGeom prst="rect">
            <a:avLst/>
          </a:prstGeom>
          <a:noFill/>
          <a:ln/>
        </p:spPr>
        <p:txBody>
          <a:bodyPr wrap="square" lIns="297688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42" dirty="0">
                <a:solidFill>
                  <a:srgbClr val="FFFFFF"/>
                </a:solidFill>
              </a:rPr>
              <a:t>High solar irradiation in the Middle East &amp; Africa makes renewables economically compelling.</a:t>
            </a:r>
            <a:endParaRPr lang="en-US" sz="94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52765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1500" y="428625"/>
            <a:ext cx="8001000" cy="966527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4" name="Shape 1"/>
          <p:cNvSpPr/>
          <p:nvPr/>
        </p:nvSpPr>
        <p:spPr>
          <a:xfrm>
            <a:off x="571500" y="428625"/>
            <a:ext cx="57150" cy="966527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5" name="Text 2"/>
          <p:cNvSpPr/>
          <p:nvPr/>
        </p:nvSpPr>
        <p:spPr>
          <a:xfrm>
            <a:off x="785813" y="428625"/>
            <a:ext cx="778668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kern="0" spc="2" dirty="0">
                <a:solidFill>
                  <a:srgbClr val="C96F3F"/>
                </a:solidFill>
              </a:rPr>
              <a:t>New Energy Components</a:t>
            </a:r>
            <a:endParaRPr lang="en-US" sz="885" dirty="0"/>
          </a:p>
        </p:txBody>
      </p:sp>
      <p:sp>
        <p:nvSpPr>
          <p:cNvPr id="6" name="Text 3"/>
          <p:cNvSpPr/>
          <p:nvPr/>
        </p:nvSpPr>
        <p:spPr>
          <a:xfrm>
            <a:off x="785813" y="675084"/>
            <a:ext cx="6429375" cy="7200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Advanced Energy Storage and Charging Infrastructure</a:t>
            </a:r>
            <a:endParaRPr lang="en-US" sz="2121" dirty="0"/>
          </a:p>
        </p:txBody>
      </p:sp>
      <p:sp>
        <p:nvSpPr>
          <p:cNvPr id="7" name="Shape 4"/>
          <p:cNvSpPr/>
          <p:nvPr/>
        </p:nvSpPr>
        <p:spPr>
          <a:xfrm>
            <a:off x="571500" y="1538027"/>
            <a:ext cx="2258848" cy="1885950"/>
          </a:xfrm>
          <a:prstGeom prst="rect">
            <a:avLst/>
          </a:prstGeom>
          <a:solidFill>
            <a:srgbClr val="FFFFFF">
              <a:alpha val="5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8" name="Shape 5"/>
          <p:cNvSpPr/>
          <p:nvPr/>
        </p:nvSpPr>
        <p:spPr>
          <a:xfrm>
            <a:off x="571500" y="1538027"/>
            <a:ext cx="28575" cy="1885950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1795202"/>
            <a:ext cx="160734" cy="142875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932259" y="1652327"/>
            <a:ext cx="1783789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Battery Energy Storage (BESS)</a:t>
            </a:r>
            <a:endParaRPr lang="en-US" sz="1090" dirty="0"/>
          </a:p>
        </p:txBody>
      </p:sp>
      <p:sp>
        <p:nvSpPr>
          <p:cNvPr id="11" name="Text 7"/>
          <p:cNvSpPr/>
          <p:nvPr/>
        </p:nvSpPr>
        <p:spPr>
          <a:xfrm>
            <a:off x="685800" y="2152390"/>
            <a:ext cx="42974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12" name="Text 8"/>
          <p:cNvSpPr/>
          <p:nvPr/>
        </p:nvSpPr>
        <p:spPr>
          <a:xfrm>
            <a:off x="814388" y="2159533"/>
            <a:ext cx="1655062" cy="3268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Lithium-ion battery storage for grid stabilization</a:t>
            </a:r>
            <a:endParaRPr lang="en-US" sz="834" dirty="0"/>
          </a:p>
        </p:txBody>
      </p:sp>
      <p:sp>
        <p:nvSpPr>
          <p:cNvPr id="13" name="Text 9"/>
          <p:cNvSpPr/>
          <p:nvPr/>
        </p:nvSpPr>
        <p:spPr>
          <a:xfrm>
            <a:off x="685800" y="2538152"/>
            <a:ext cx="42974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14" name="Text 10"/>
          <p:cNvSpPr/>
          <p:nvPr/>
        </p:nvSpPr>
        <p:spPr>
          <a:xfrm>
            <a:off x="814388" y="2545296"/>
            <a:ext cx="1818308" cy="3268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Commercial and industrial energy storage solutions</a:t>
            </a:r>
            <a:endParaRPr lang="en-US" sz="834" dirty="0"/>
          </a:p>
        </p:txBody>
      </p:sp>
      <p:sp>
        <p:nvSpPr>
          <p:cNvPr id="15" name="Text 11"/>
          <p:cNvSpPr/>
          <p:nvPr/>
        </p:nvSpPr>
        <p:spPr>
          <a:xfrm>
            <a:off x="685800" y="2923915"/>
            <a:ext cx="42974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16" name="Text 12"/>
          <p:cNvSpPr/>
          <p:nvPr/>
        </p:nvSpPr>
        <p:spPr>
          <a:xfrm>
            <a:off x="814388" y="2931058"/>
            <a:ext cx="1860026" cy="3268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Integration with renewable energy sources</a:t>
            </a:r>
            <a:endParaRPr lang="en-US" sz="834" dirty="0"/>
          </a:p>
        </p:txBody>
      </p:sp>
      <p:sp>
        <p:nvSpPr>
          <p:cNvPr id="17" name="Shape 13"/>
          <p:cNvSpPr/>
          <p:nvPr/>
        </p:nvSpPr>
        <p:spPr>
          <a:xfrm>
            <a:off x="2958936" y="1538027"/>
            <a:ext cx="2258848" cy="1885950"/>
          </a:xfrm>
          <a:prstGeom prst="rect">
            <a:avLst/>
          </a:prstGeom>
          <a:solidFill>
            <a:srgbClr val="FFFFFF">
              <a:alpha val="5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18" name="Shape 14"/>
          <p:cNvSpPr/>
          <p:nvPr/>
        </p:nvSpPr>
        <p:spPr>
          <a:xfrm>
            <a:off x="2958936" y="1538027"/>
            <a:ext cx="28575" cy="1885950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3236" y="1795202"/>
            <a:ext cx="160734" cy="142875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3319695" y="1652327"/>
            <a:ext cx="1783789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EV Charging Infrastructure</a:t>
            </a:r>
            <a:endParaRPr lang="en-US" sz="1090" dirty="0"/>
          </a:p>
        </p:txBody>
      </p:sp>
      <p:sp>
        <p:nvSpPr>
          <p:cNvPr id="21" name="Text 16"/>
          <p:cNvSpPr/>
          <p:nvPr/>
        </p:nvSpPr>
        <p:spPr>
          <a:xfrm>
            <a:off x="3073236" y="2152390"/>
            <a:ext cx="42974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22" name="Text 17"/>
          <p:cNvSpPr/>
          <p:nvPr/>
        </p:nvSpPr>
        <p:spPr>
          <a:xfrm>
            <a:off x="3201823" y="2159533"/>
            <a:ext cx="1524660" cy="3268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Level 2 and DC fast charging stations</a:t>
            </a:r>
            <a:endParaRPr lang="en-US" sz="834" dirty="0"/>
          </a:p>
        </p:txBody>
      </p:sp>
      <p:sp>
        <p:nvSpPr>
          <p:cNvPr id="23" name="Text 18"/>
          <p:cNvSpPr/>
          <p:nvPr/>
        </p:nvSpPr>
        <p:spPr>
          <a:xfrm>
            <a:off x="3073236" y="2538152"/>
            <a:ext cx="42974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24" name="Text 19"/>
          <p:cNvSpPr/>
          <p:nvPr/>
        </p:nvSpPr>
        <p:spPr>
          <a:xfrm>
            <a:off x="3201823" y="2545296"/>
            <a:ext cx="1581810" cy="3268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Smart charging management systems</a:t>
            </a:r>
            <a:endParaRPr lang="en-US" sz="834" dirty="0"/>
          </a:p>
        </p:txBody>
      </p:sp>
      <p:sp>
        <p:nvSpPr>
          <p:cNvPr id="25" name="Text 20"/>
          <p:cNvSpPr/>
          <p:nvPr/>
        </p:nvSpPr>
        <p:spPr>
          <a:xfrm>
            <a:off x="3073236" y="2923915"/>
            <a:ext cx="42974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26" name="Text 21"/>
          <p:cNvSpPr/>
          <p:nvPr/>
        </p:nvSpPr>
        <p:spPr>
          <a:xfrm>
            <a:off x="3201823" y="2931058"/>
            <a:ext cx="1469575" cy="3268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Fleet charging solutions for commercial operators</a:t>
            </a:r>
            <a:endParaRPr lang="en-US" sz="834" dirty="0"/>
          </a:p>
        </p:txBody>
      </p:sp>
      <p:sp>
        <p:nvSpPr>
          <p:cNvPr id="27" name="Shape 22"/>
          <p:cNvSpPr/>
          <p:nvPr/>
        </p:nvSpPr>
        <p:spPr>
          <a:xfrm>
            <a:off x="571500" y="3566852"/>
            <a:ext cx="4646284" cy="1157288"/>
          </a:xfrm>
          <a:prstGeom prst="rect">
            <a:avLst/>
          </a:prstGeom>
          <a:solidFill>
            <a:srgbClr val="FFFFFF">
              <a:alpha val="5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28" name="Shape 23"/>
          <p:cNvSpPr/>
          <p:nvPr/>
        </p:nvSpPr>
        <p:spPr>
          <a:xfrm>
            <a:off x="571500" y="3566852"/>
            <a:ext cx="28575" cy="1157288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pic>
        <p:nvPicPr>
          <p:cNvPr id="2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" y="3716871"/>
            <a:ext cx="178594" cy="142875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950119" y="3681152"/>
            <a:ext cx="1636086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Energy Management</a:t>
            </a:r>
            <a:endParaRPr lang="en-US" sz="1090" dirty="0"/>
          </a:p>
        </p:txBody>
      </p:sp>
      <p:sp>
        <p:nvSpPr>
          <p:cNvPr id="31" name="Text 25"/>
          <p:cNvSpPr/>
          <p:nvPr/>
        </p:nvSpPr>
        <p:spPr>
          <a:xfrm>
            <a:off x="685800" y="3966902"/>
            <a:ext cx="42974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32" name="Text 26"/>
          <p:cNvSpPr/>
          <p:nvPr/>
        </p:nvSpPr>
        <p:spPr>
          <a:xfrm>
            <a:off x="814388" y="3974046"/>
            <a:ext cx="1913046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Smart grid integration technologies</a:t>
            </a:r>
            <a:endParaRPr lang="en-US" sz="834" dirty="0"/>
          </a:p>
        </p:txBody>
      </p:sp>
      <p:sp>
        <p:nvSpPr>
          <p:cNvPr id="33" name="Text 27"/>
          <p:cNvSpPr/>
          <p:nvPr/>
        </p:nvSpPr>
        <p:spPr>
          <a:xfrm>
            <a:off x="685800" y="4181215"/>
            <a:ext cx="42974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34" name="Text 28"/>
          <p:cNvSpPr/>
          <p:nvPr/>
        </p:nvSpPr>
        <p:spPr>
          <a:xfrm>
            <a:off x="814388" y="4188358"/>
            <a:ext cx="251633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Load balancing and demand response systems</a:t>
            </a:r>
            <a:endParaRPr lang="en-US" sz="834" dirty="0"/>
          </a:p>
        </p:txBody>
      </p:sp>
      <p:sp>
        <p:nvSpPr>
          <p:cNvPr id="35" name="Text 29"/>
          <p:cNvSpPr/>
          <p:nvPr/>
        </p:nvSpPr>
        <p:spPr>
          <a:xfrm>
            <a:off x="685800" y="4395527"/>
            <a:ext cx="42974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C96F3F"/>
                </a:solidFill>
              </a:rPr>
              <a:t>•</a:t>
            </a:r>
            <a:endParaRPr lang="en-US" sz="784" dirty="0"/>
          </a:p>
        </p:txBody>
      </p:sp>
      <p:sp>
        <p:nvSpPr>
          <p:cNvPr id="36" name="Text 30"/>
          <p:cNvSpPr/>
          <p:nvPr/>
        </p:nvSpPr>
        <p:spPr>
          <a:xfrm>
            <a:off x="814388" y="4402671"/>
            <a:ext cx="244419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Energy monitoring and optimization software</a:t>
            </a:r>
            <a:endParaRPr lang="en-US" sz="834" dirty="0"/>
          </a:p>
        </p:txBody>
      </p:sp>
      <p:sp>
        <p:nvSpPr>
          <p:cNvPr id="39" name="Shape 32"/>
          <p:cNvSpPr/>
          <p:nvPr/>
        </p:nvSpPr>
        <p:spPr>
          <a:xfrm>
            <a:off x="7191635" y="1538027"/>
            <a:ext cx="1380865" cy="2012696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40" name="Text 33"/>
          <p:cNvSpPr/>
          <p:nvPr/>
        </p:nvSpPr>
        <p:spPr>
          <a:xfrm>
            <a:off x="7320223" y="1666615"/>
            <a:ext cx="1123690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>
                    <a:alpha val="90000"/>
                  </a:srgbClr>
                </a:solidFill>
              </a:rPr>
              <a:t>Market Growth</a:t>
            </a:r>
            <a:endParaRPr lang="en-US" sz="784" dirty="0"/>
          </a:p>
        </p:txBody>
      </p:sp>
      <p:sp>
        <p:nvSpPr>
          <p:cNvPr id="41" name="Text 34"/>
          <p:cNvSpPr/>
          <p:nvPr/>
        </p:nvSpPr>
        <p:spPr>
          <a:xfrm>
            <a:off x="7320223" y="1879141"/>
            <a:ext cx="112369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FFFFFF"/>
                </a:solidFill>
              </a:rPr>
              <a:t>$500 Billion</a:t>
            </a:r>
            <a:endParaRPr lang="en-US" sz="2436" dirty="0"/>
          </a:p>
        </p:txBody>
      </p:sp>
      <p:sp>
        <p:nvSpPr>
          <p:cNvPr id="42" name="Text 35"/>
          <p:cNvSpPr/>
          <p:nvPr/>
        </p:nvSpPr>
        <p:spPr>
          <a:xfrm>
            <a:off x="7320223" y="2622091"/>
            <a:ext cx="1123690" cy="8000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FFFFFF"/>
                </a:solidFill>
              </a:rPr>
              <a:t>Global battery storage market expected value by 2030, with MEA as a key growth region.</a:t>
            </a:r>
            <a:endParaRPr lang="en-US" sz="83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428625" y="428625"/>
            <a:ext cx="8286750" cy="966527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4" name="Shape 1"/>
          <p:cNvSpPr/>
          <p:nvPr/>
        </p:nvSpPr>
        <p:spPr>
          <a:xfrm>
            <a:off x="428625" y="428625"/>
            <a:ext cx="57150" cy="966527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5" name="Text 2"/>
          <p:cNvSpPr/>
          <p:nvPr/>
        </p:nvSpPr>
        <p:spPr>
          <a:xfrm>
            <a:off x="642938" y="428625"/>
            <a:ext cx="807243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kern="0" spc="2" dirty="0">
                <a:solidFill>
                  <a:srgbClr val="C96F3F"/>
                </a:solidFill>
              </a:rPr>
              <a:t>Where We Operate</a:t>
            </a:r>
            <a:endParaRPr lang="en-US" sz="885" dirty="0"/>
          </a:p>
        </p:txBody>
      </p:sp>
      <p:sp>
        <p:nvSpPr>
          <p:cNvPr id="6" name="Text 3"/>
          <p:cNvSpPr/>
          <p:nvPr/>
        </p:nvSpPr>
        <p:spPr>
          <a:xfrm>
            <a:off x="642938" y="675084"/>
            <a:ext cx="6429375" cy="7200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Strategic Locations Connecting Three Continents</a:t>
            </a:r>
            <a:endParaRPr lang="en-US" sz="2121" dirty="0"/>
          </a:p>
        </p:txBody>
      </p:sp>
      <p:sp>
        <p:nvSpPr>
          <p:cNvPr id="7" name="Shape 4"/>
          <p:cNvSpPr/>
          <p:nvPr/>
        </p:nvSpPr>
        <p:spPr>
          <a:xfrm>
            <a:off x="428625" y="1538027"/>
            <a:ext cx="2666991" cy="1409105"/>
          </a:xfrm>
          <a:prstGeom prst="rect">
            <a:avLst/>
          </a:prstGeom>
          <a:solidFill>
            <a:srgbClr val="FFFFFF">
              <a:alpha val="5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8" name="Shape 5"/>
          <p:cNvSpPr/>
          <p:nvPr/>
        </p:nvSpPr>
        <p:spPr>
          <a:xfrm>
            <a:off x="428625" y="1538027"/>
            <a:ext cx="2666991" cy="28575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9" name="Text 6"/>
          <p:cNvSpPr/>
          <p:nvPr/>
        </p:nvSpPr>
        <p:spPr>
          <a:xfrm>
            <a:off x="542925" y="1652327"/>
            <a:ext cx="2438391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Shanghai</a:t>
            </a:r>
            <a:endParaRPr lang="en-US" sz="1397" dirty="0"/>
          </a:p>
        </p:txBody>
      </p:sp>
      <p:sp>
        <p:nvSpPr>
          <p:cNvPr id="10" name="Text 7"/>
          <p:cNvSpPr/>
          <p:nvPr/>
        </p:nvSpPr>
        <p:spPr>
          <a:xfrm>
            <a:off x="542925" y="1961294"/>
            <a:ext cx="2438391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683" b="1" kern="0" spc="1" dirty="0">
                <a:solidFill>
                  <a:srgbClr val="C96F3F"/>
                </a:solidFill>
              </a:rPr>
              <a:t>Sourcing &amp; Quality Hub</a:t>
            </a:r>
            <a:endParaRPr lang="en-US" sz="683" dirty="0"/>
          </a:p>
        </p:txBody>
      </p:sp>
      <p:sp>
        <p:nvSpPr>
          <p:cNvPr id="11" name="Text 8"/>
          <p:cNvSpPr/>
          <p:nvPr/>
        </p:nvSpPr>
        <p:spPr>
          <a:xfrm>
            <a:off x="542925" y="2182750"/>
            <a:ext cx="40267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34" b="1" dirty="0">
                <a:solidFill>
                  <a:srgbClr val="C96F3F"/>
                </a:solidFill>
              </a:rPr>
              <a:t>•</a:t>
            </a:r>
            <a:endParaRPr lang="en-US" sz="734" dirty="0"/>
          </a:p>
        </p:txBody>
      </p:sp>
      <p:sp>
        <p:nvSpPr>
          <p:cNvPr id="12" name="Text 9"/>
          <p:cNvSpPr/>
          <p:nvPr/>
        </p:nvSpPr>
        <p:spPr>
          <a:xfrm>
            <a:off x="671513" y="2184536"/>
            <a:ext cx="1827461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80" dirty="0">
                <a:solidFill>
                  <a:srgbClr val="D1D5DB"/>
                </a:solidFill>
              </a:rPr>
              <a:t>Direct access to manufacturing base</a:t>
            </a:r>
            <a:endParaRPr lang="en-US" sz="780" dirty="0"/>
          </a:p>
        </p:txBody>
      </p:sp>
      <p:sp>
        <p:nvSpPr>
          <p:cNvPr id="13" name="Text 10"/>
          <p:cNvSpPr/>
          <p:nvPr/>
        </p:nvSpPr>
        <p:spPr>
          <a:xfrm>
            <a:off x="542925" y="2389919"/>
            <a:ext cx="40267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34" b="1" dirty="0">
                <a:solidFill>
                  <a:srgbClr val="C96F3F"/>
                </a:solidFill>
              </a:rPr>
              <a:t>•</a:t>
            </a:r>
            <a:endParaRPr lang="en-US" sz="734" dirty="0"/>
          </a:p>
        </p:txBody>
      </p:sp>
      <p:sp>
        <p:nvSpPr>
          <p:cNvPr id="14" name="Text 11"/>
          <p:cNvSpPr/>
          <p:nvPr/>
        </p:nvSpPr>
        <p:spPr>
          <a:xfrm>
            <a:off x="671513" y="2391705"/>
            <a:ext cx="2077548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80" dirty="0">
                <a:solidFill>
                  <a:srgbClr val="D1D5DB"/>
                </a:solidFill>
              </a:rPr>
              <a:t>Quality control and supplier relationships</a:t>
            </a:r>
            <a:endParaRPr lang="en-US" sz="780" dirty="0"/>
          </a:p>
        </p:txBody>
      </p:sp>
      <p:sp>
        <p:nvSpPr>
          <p:cNvPr id="15" name="Text 12"/>
          <p:cNvSpPr/>
          <p:nvPr/>
        </p:nvSpPr>
        <p:spPr>
          <a:xfrm>
            <a:off x="542925" y="2597088"/>
            <a:ext cx="40267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34" b="1" dirty="0">
                <a:solidFill>
                  <a:srgbClr val="C96F3F"/>
                </a:solidFill>
              </a:rPr>
              <a:t>•</a:t>
            </a:r>
            <a:endParaRPr lang="en-US" sz="734" dirty="0"/>
          </a:p>
        </p:txBody>
      </p:sp>
      <p:sp>
        <p:nvSpPr>
          <p:cNvPr id="16" name="Text 13"/>
          <p:cNvSpPr/>
          <p:nvPr/>
        </p:nvSpPr>
        <p:spPr>
          <a:xfrm>
            <a:off x="671513" y="2598874"/>
            <a:ext cx="2180323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80" dirty="0">
                <a:solidFill>
                  <a:srgbClr val="D1D5DB"/>
                </a:solidFill>
              </a:rPr>
              <a:t>Product sourcing and logistics coordination</a:t>
            </a:r>
            <a:endParaRPr lang="en-US" sz="780" dirty="0"/>
          </a:p>
        </p:txBody>
      </p:sp>
      <p:sp>
        <p:nvSpPr>
          <p:cNvPr id="17" name="Shape 14"/>
          <p:cNvSpPr/>
          <p:nvPr/>
        </p:nvSpPr>
        <p:spPr>
          <a:xfrm>
            <a:off x="3238491" y="1538027"/>
            <a:ext cx="2666991" cy="1409105"/>
          </a:xfrm>
          <a:prstGeom prst="rect">
            <a:avLst/>
          </a:prstGeom>
          <a:solidFill>
            <a:srgbClr val="FFFFFF">
              <a:alpha val="5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18" name="Shape 15"/>
          <p:cNvSpPr/>
          <p:nvPr/>
        </p:nvSpPr>
        <p:spPr>
          <a:xfrm>
            <a:off x="3238491" y="1538027"/>
            <a:ext cx="2666991" cy="28575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19" name="Text 16"/>
          <p:cNvSpPr/>
          <p:nvPr/>
        </p:nvSpPr>
        <p:spPr>
          <a:xfrm>
            <a:off x="3352791" y="1652327"/>
            <a:ext cx="2438391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Hong Kong</a:t>
            </a:r>
            <a:endParaRPr lang="en-US" sz="1397" dirty="0"/>
          </a:p>
        </p:txBody>
      </p:sp>
      <p:sp>
        <p:nvSpPr>
          <p:cNvPr id="20" name="Text 17"/>
          <p:cNvSpPr/>
          <p:nvPr/>
        </p:nvSpPr>
        <p:spPr>
          <a:xfrm>
            <a:off x="3352791" y="1961294"/>
            <a:ext cx="2438391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683" b="1" kern="0" spc="1" dirty="0">
                <a:solidFill>
                  <a:srgbClr val="C96F3F"/>
                </a:solidFill>
              </a:rPr>
              <a:t>Finance &amp; Trade Center</a:t>
            </a:r>
            <a:endParaRPr lang="en-US" sz="683" dirty="0"/>
          </a:p>
        </p:txBody>
      </p:sp>
      <p:sp>
        <p:nvSpPr>
          <p:cNvPr id="21" name="Text 18"/>
          <p:cNvSpPr/>
          <p:nvPr/>
        </p:nvSpPr>
        <p:spPr>
          <a:xfrm>
            <a:off x="3352791" y="2182750"/>
            <a:ext cx="40267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34" b="1" dirty="0">
                <a:solidFill>
                  <a:srgbClr val="C96F3F"/>
                </a:solidFill>
              </a:rPr>
              <a:t>•</a:t>
            </a:r>
            <a:endParaRPr lang="en-US" sz="734" dirty="0"/>
          </a:p>
        </p:txBody>
      </p:sp>
      <p:sp>
        <p:nvSpPr>
          <p:cNvPr id="22" name="Text 19"/>
          <p:cNvSpPr/>
          <p:nvPr/>
        </p:nvSpPr>
        <p:spPr>
          <a:xfrm>
            <a:off x="3481378" y="2184536"/>
            <a:ext cx="1795621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80" dirty="0">
                <a:solidFill>
                  <a:srgbClr val="D1D5DB"/>
                </a:solidFill>
              </a:rPr>
              <a:t>International trade and finance hub</a:t>
            </a:r>
            <a:endParaRPr lang="en-US" sz="780" dirty="0"/>
          </a:p>
        </p:txBody>
      </p:sp>
      <p:sp>
        <p:nvSpPr>
          <p:cNvPr id="23" name="Text 20"/>
          <p:cNvSpPr/>
          <p:nvPr/>
        </p:nvSpPr>
        <p:spPr>
          <a:xfrm>
            <a:off x="3352791" y="2389919"/>
            <a:ext cx="40267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34" b="1" dirty="0">
                <a:solidFill>
                  <a:srgbClr val="C96F3F"/>
                </a:solidFill>
              </a:rPr>
              <a:t>•</a:t>
            </a:r>
            <a:endParaRPr lang="en-US" sz="734" dirty="0"/>
          </a:p>
        </p:txBody>
      </p:sp>
      <p:sp>
        <p:nvSpPr>
          <p:cNvPr id="24" name="Text 21"/>
          <p:cNvSpPr/>
          <p:nvPr/>
        </p:nvSpPr>
        <p:spPr>
          <a:xfrm>
            <a:off x="3481378" y="2391705"/>
            <a:ext cx="1694380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80" dirty="0">
                <a:solidFill>
                  <a:srgbClr val="D1D5DB"/>
                </a:solidFill>
              </a:rPr>
              <a:t>Supply chain management center</a:t>
            </a:r>
            <a:endParaRPr lang="en-US" sz="780" dirty="0"/>
          </a:p>
        </p:txBody>
      </p:sp>
      <p:sp>
        <p:nvSpPr>
          <p:cNvPr id="25" name="Text 22"/>
          <p:cNvSpPr/>
          <p:nvPr/>
        </p:nvSpPr>
        <p:spPr>
          <a:xfrm>
            <a:off x="3352791" y="2597088"/>
            <a:ext cx="40267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34" b="1" dirty="0">
                <a:solidFill>
                  <a:srgbClr val="C96F3F"/>
                </a:solidFill>
              </a:rPr>
              <a:t>•</a:t>
            </a:r>
            <a:endParaRPr lang="en-US" sz="734" dirty="0"/>
          </a:p>
        </p:txBody>
      </p:sp>
      <p:sp>
        <p:nvSpPr>
          <p:cNvPr id="26" name="Text 23"/>
          <p:cNvSpPr/>
          <p:nvPr/>
        </p:nvSpPr>
        <p:spPr>
          <a:xfrm>
            <a:off x="3481378" y="2598874"/>
            <a:ext cx="2210963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80" dirty="0">
                <a:solidFill>
                  <a:srgbClr val="D1D5DB"/>
                </a:solidFill>
              </a:rPr>
              <a:t>Regional coordination and customer service</a:t>
            </a:r>
            <a:endParaRPr lang="en-US" sz="780" dirty="0"/>
          </a:p>
        </p:txBody>
      </p:sp>
      <p:sp>
        <p:nvSpPr>
          <p:cNvPr id="27" name="Shape 24"/>
          <p:cNvSpPr/>
          <p:nvPr/>
        </p:nvSpPr>
        <p:spPr>
          <a:xfrm>
            <a:off x="6048356" y="1538027"/>
            <a:ext cx="2667019" cy="1409105"/>
          </a:xfrm>
          <a:prstGeom prst="rect">
            <a:avLst/>
          </a:prstGeom>
          <a:solidFill>
            <a:srgbClr val="FFFFFF">
              <a:alpha val="5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28" name="Shape 25"/>
          <p:cNvSpPr/>
          <p:nvPr/>
        </p:nvSpPr>
        <p:spPr>
          <a:xfrm>
            <a:off x="6048356" y="1538027"/>
            <a:ext cx="2667019" cy="28575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29" name="Text 26"/>
          <p:cNvSpPr/>
          <p:nvPr/>
        </p:nvSpPr>
        <p:spPr>
          <a:xfrm>
            <a:off x="6162656" y="1652327"/>
            <a:ext cx="2438419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FFFFFF"/>
                </a:solidFill>
              </a:rPr>
              <a:t>Dubai</a:t>
            </a:r>
            <a:endParaRPr lang="en-US" sz="1397" dirty="0"/>
          </a:p>
        </p:txBody>
      </p:sp>
      <p:sp>
        <p:nvSpPr>
          <p:cNvPr id="30" name="Text 27"/>
          <p:cNvSpPr/>
          <p:nvPr/>
        </p:nvSpPr>
        <p:spPr>
          <a:xfrm>
            <a:off x="6162656" y="1961294"/>
            <a:ext cx="2438419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683" b="1" kern="0" spc="1" dirty="0">
                <a:solidFill>
                  <a:srgbClr val="C96F3F"/>
                </a:solidFill>
              </a:rPr>
              <a:t>Headquarters (UAE)</a:t>
            </a:r>
            <a:endParaRPr lang="en-US" sz="683" dirty="0"/>
          </a:p>
        </p:txBody>
      </p:sp>
      <p:sp>
        <p:nvSpPr>
          <p:cNvPr id="31" name="Text 28"/>
          <p:cNvSpPr/>
          <p:nvPr/>
        </p:nvSpPr>
        <p:spPr>
          <a:xfrm>
            <a:off x="6162656" y="2182750"/>
            <a:ext cx="40267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34" b="1" dirty="0">
                <a:solidFill>
                  <a:srgbClr val="C96F3F"/>
                </a:solidFill>
              </a:rPr>
              <a:t>•</a:t>
            </a:r>
            <a:endParaRPr lang="en-US" sz="734" dirty="0"/>
          </a:p>
        </p:txBody>
      </p:sp>
      <p:sp>
        <p:nvSpPr>
          <p:cNvPr id="32" name="Text 29"/>
          <p:cNvSpPr/>
          <p:nvPr/>
        </p:nvSpPr>
        <p:spPr>
          <a:xfrm>
            <a:off x="6291244" y="2184536"/>
            <a:ext cx="1957639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80" dirty="0">
                <a:solidFill>
                  <a:srgbClr val="D1D5DB"/>
                </a:solidFill>
              </a:rPr>
              <a:t>Middle East and Africa market gateway</a:t>
            </a:r>
            <a:endParaRPr lang="en-US" sz="780" dirty="0"/>
          </a:p>
        </p:txBody>
      </p:sp>
      <p:sp>
        <p:nvSpPr>
          <p:cNvPr id="33" name="Text 30"/>
          <p:cNvSpPr/>
          <p:nvPr/>
        </p:nvSpPr>
        <p:spPr>
          <a:xfrm>
            <a:off x="6162656" y="2389919"/>
            <a:ext cx="40267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34" b="1" dirty="0">
                <a:solidFill>
                  <a:srgbClr val="C96F3F"/>
                </a:solidFill>
              </a:rPr>
              <a:t>•</a:t>
            </a:r>
            <a:endParaRPr lang="en-US" sz="734" dirty="0"/>
          </a:p>
        </p:txBody>
      </p:sp>
      <p:sp>
        <p:nvSpPr>
          <p:cNvPr id="34" name="Text 31"/>
          <p:cNvSpPr/>
          <p:nvPr/>
        </p:nvSpPr>
        <p:spPr>
          <a:xfrm>
            <a:off x="6291244" y="2391705"/>
            <a:ext cx="1937826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80" dirty="0">
                <a:solidFill>
                  <a:srgbClr val="D1D5DB"/>
                </a:solidFill>
              </a:rPr>
              <a:t>Distribution and warehousing facilities</a:t>
            </a:r>
            <a:endParaRPr lang="en-US" sz="780" dirty="0"/>
          </a:p>
        </p:txBody>
      </p:sp>
      <p:sp>
        <p:nvSpPr>
          <p:cNvPr id="35" name="Text 32"/>
          <p:cNvSpPr/>
          <p:nvPr/>
        </p:nvSpPr>
        <p:spPr>
          <a:xfrm>
            <a:off x="6162656" y="2597088"/>
            <a:ext cx="40267" cy="15001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34" b="1" dirty="0">
                <a:solidFill>
                  <a:srgbClr val="C96F3F"/>
                </a:solidFill>
              </a:rPr>
              <a:t>•</a:t>
            </a:r>
            <a:endParaRPr lang="en-US" sz="734" dirty="0"/>
          </a:p>
        </p:txBody>
      </p:sp>
      <p:sp>
        <p:nvSpPr>
          <p:cNvPr id="36" name="Text 33"/>
          <p:cNvSpPr/>
          <p:nvPr/>
        </p:nvSpPr>
        <p:spPr>
          <a:xfrm>
            <a:off x="6291244" y="2598874"/>
            <a:ext cx="2288874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780" dirty="0">
                <a:solidFill>
                  <a:srgbClr val="D1D5DB"/>
                </a:solidFill>
              </a:rPr>
              <a:t>Customer engagement and technical support</a:t>
            </a:r>
            <a:endParaRPr lang="en-US" sz="780" dirty="0"/>
          </a:p>
        </p:txBody>
      </p:sp>
      <p:sp>
        <p:nvSpPr>
          <p:cNvPr id="37" name="Shape 34"/>
          <p:cNvSpPr/>
          <p:nvPr/>
        </p:nvSpPr>
        <p:spPr>
          <a:xfrm>
            <a:off x="428625" y="3204307"/>
            <a:ext cx="4179094" cy="1105105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38" name="Text 35"/>
          <p:cNvSpPr/>
          <p:nvPr/>
        </p:nvSpPr>
        <p:spPr>
          <a:xfrm>
            <a:off x="557213" y="3332894"/>
            <a:ext cx="3921919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>
                    <a:alpha val="90000"/>
                  </a:srgbClr>
                </a:solidFill>
              </a:rPr>
              <a:t>Logistics Advantage</a:t>
            </a:r>
            <a:endParaRPr lang="en-US" sz="784" dirty="0"/>
          </a:p>
        </p:txBody>
      </p:sp>
      <p:sp>
        <p:nvSpPr>
          <p:cNvPr id="39" name="Text 36"/>
          <p:cNvSpPr/>
          <p:nvPr/>
        </p:nvSpPr>
        <p:spPr>
          <a:xfrm>
            <a:off x="557213" y="3545421"/>
            <a:ext cx="3921919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</a:rPr>
              <a:t>40% Faster • 25% Cheaper</a:t>
            </a:r>
            <a:endParaRPr lang="en-US" sz="1602" dirty="0"/>
          </a:p>
        </p:txBody>
      </p:sp>
      <p:sp>
        <p:nvSpPr>
          <p:cNvPr id="40" name="Text 37"/>
          <p:cNvSpPr/>
          <p:nvPr/>
        </p:nvSpPr>
        <p:spPr>
          <a:xfrm>
            <a:off x="557213" y="3900822"/>
            <a:ext cx="3921919" cy="2800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727" dirty="0">
                <a:solidFill>
                  <a:srgbClr val="FFFFFF"/>
                </a:solidFill>
              </a:rPr>
              <a:t>Strategic positioning reduces delivery times and costs compared to traditional import channels.</a:t>
            </a:r>
            <a:endParaRPr lang="en-US" sz="72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26767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1500" y="428625"/>
            <a:ext cx="8001000" cy="966527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4" name="Shape 1"/>
          <p:cNvSpPr/>
          <p:nvPr/>
        </p:nvSpPr>
        <p:spPr>
          <a:xfrm>
            <a:off x="571500" y="428625"/>
            <a:ext cx="57150" cy="966527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5" name="Text 2"/>
          <p:cNvSpPr/>
          <p:nvPr/>
        </p:nvSpPr>
        <p:spPr>
          <a:xfrm>
            <a:off x="785813" y="428625"/>
            <a:ext cx="778668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kern="0" spc="2" dirty="0">
                <a:solidFill>
                  <a:srgbClr val="C96F3F"/>
                </a:solidFill>
              </a:rPr>
              <a:t>Why Choose Silk Route Materials</a:t>
            </a:r>
            <a:endParaRPr lang="en-US" sz="885" dirty="0"/>
          </a:p>
        </p:txBody>
      </p:sp>
      <p:sp>
        <p:nvSpPr>
          <p:cNvPr id="6" name="Text 3"/>
          <p:cNvSpPr/>
          <p:nvPr/>
        </p:nvSpPr>
        <p:spPr>
          <a:xfrm>
            <a:off x="785813" y="675084"/>
            <a:ext cx="6429375" cy="7200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</a:rPr>
              <a:t>Your Trusted Partner for Next-Generation Industrial Solutions</a:t>
            </a:r>
            <a:endParaRPr lang="en-US" sz="2121" dirty="0"/>
          </a:p>
        </p:txBody>
      </p:sp>
      <p:sp>
        <p:nvSpPr>
          <p:cNvPr id="7" name="Shape 4"/>
          <p:cNvSpPr/>
          <p:nvPr/>
        </p:nvSpPr>
        <p:spPr>
          <a:xfrm>
            <a:off x="571500" y="1580890"/>
            <a:ext cx="2590781" cy="1571932"/>
          </a:xfrm>
          <a:prstGeom prst="rect">
            <a:avLst/>
          </a:prstGeom>
          <a:solidFill>
            <a:srgbClr val="FFFFFF">
              <a:alpha val="3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8" name="Shape 5"/>
          <p:cNvSpPr/>
          <p:nvPr/>
        </p:nvSpPr>
        <p:spPr>
          <a:xfrm>
            <a:off x="571500" y="1580890"/>
            <a:ext cx="2590781" cy="28575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9" name="Text 6"/>
          <p:cNvSpPr/>
          <p:nvPr/>
        </p:nvSpPr>
        <p:spPr>
          <a:xfrm>
            <a:off x="2674665" y="1666615"/>
            <a:ext cx="401892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FFFFFF">
                    <a:alpha val="3000"/>
                  </a:srgbClr>
                </a:solidFill>
              </a:rPr>
              <a:t>01</a:t>
            </a:r>
            <a:endParaRPr lang="en-US" sz="2436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1695190"/>
            <a:ext cx="285750" cy="2286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85800" y="2014872"/>
            <a:ext cx="2362181" cy="3893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Direct Manufacturer Relationships</a:t>
            </a:r>
            <a:endParaRPr lang="en-US" sz="987" dirty="0"/>
          </a:p>
        </p:txBody>
      </p:sp>
      <p:sp>
        <p:nvSpPr>
          <p:cNvPr id="12" name="Text 8"/>
          <p:cNvSpPr/>
          <p:nvPr/>
        </p:nvSpPr>
        <p:spPr>
          <a:xfrm>
            <a:off x="685800" y="2461357"/>
            <a:ext cx="2362181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Partnerships with tier‑1 Chinese suppliers for authentic products and competitive pricing.</a:t>
            </a:r>
            <a:endParaRPr lang="en-US" sz="834" dirty="0"/>
          </a:p>
        </p:txBody>
      </p:sp>
      <p:sp>
        <p:nvSpPr>
          <p:cNvPr id="13" name="Shape 9"/>
          <p:cNvSpPr/>
          <p:nvPr/>
        </p:nvSpPr>
        <p:spPr>
          <a:xfrm>
            <a:off x="3276581" y="1580890"/>
            <a:ext cx="2590809" cy="1543357"/>
          </a:xfrm>
          <a:prstGeom prst="rect">
            <a:avLst/>
          </a:prstGeom>
          <a:solidFill>
            <a:srgbClr val="FFFFFF">
              <a:alpha val="3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14" name="Shape 10"/>
          <p:cNvSpPr/>
          <p:nvPr/>
        </p:nvSpPr>
        <p:spPr>
          <a:xfrm>
            <a:off x="3276581" y="1580890"/>
            <a:ext cx="2590809" cy="28575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15" name="Text 11"/>
          <p:cNvSpPr/>
          <p:nvPr/>
        </p:nvSpPr>
        <p:spPr>
          <a:xfrm>
            <a:off x="5379774" y="1666615"/>
            <a:ext cx="401892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FFFFFF">
                    <a:alpha val="3000"/>
                  </a:srgbClr>
                </a:solidFill>
              </a:rPr>
              <a:t>02</a:t>
            </a:r>
            <a:endParaRPr lang="en-US" sz="2436" dirty="0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0881" y="169519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3390881" y="2014872"/>
            <a:ext cx="2362209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Quality Assurance</a:t>
            </a:r>
            <a:endParaRPr lang="en-US" sz="987" dirty="0"/>
          </a:p>
        </p:txBody>
      </p:sp>
      <p:sp>
        <p:nvSpPr>
          <p:cNvPr id="18" name="Text 13"/>
          <p:cNvSpPr/>
          <p:nvPr/>
        </p:nvSpPr>
        <p:spPr>
          <a:xfrm>
            <a:off x="3390881" y="2266690"/>
            <a:ext cx="2362209" cy="3657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Rigorous QC and international certifications to ensure reliable performance.</a:t>
            </a:r>
            <a:endParaRPr lang="en-US" sz="834" dirty="0"/>
          </a:p>
        </p:txBody>
      </p:sp>
      <p:sp>
        <p:nvSpPr>
          <p:cNvPr id="19" name="Shape 14"/>
          <p:cNvSpPr/>
          <p:nvPr/>
        </p:nvSpPr>
        <p:spPr>
          <a:xfrm>
            <a:off x="5981691" y="1580890"/>
            <a:ext cx="2590781" cy="1543357"/>
          </a:xfrm>
          <a:prstGeom prst="rect">
            <a:avLst/>
          </a:prstGeom>
          <a:solidFill>
            <a:srgbClr val="FFFFFF">
              <a:alpha val="3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20" name="Shape 15"/>
          <p:cNvSpPr/>
          <p:nvPr/>
        </p:nvSpPr>
        <p:spPr>
          <a:xfrm>
            <a:off x="5981691" y="1580890"/>
            <a:ext cx="2590781" cy="28575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21" name="Text 16"/>
          <p:cNvSpPr/>
          <p:nvPr/>
        </p:nvSpPr>
        <p:spPr>
          <a:xfrm>
            <a:off x="8084855" y="1666615"/>
            <a:ext cx="401892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FFFFFF">
                    <a:alpha val="3000"/>
                  </a:srgbClr>
                </a:solidFill>
              </a:rPr>
              <a:t>03</a:t>
            </a:r>
            <a:endParaRPr lang="en-US" sz="2436" dirty="0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5991" y="1695190"/>
            <a:ext cx="285750" cy="22860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6095991" y="2014872"/>
            <a:ext cx="2362181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Logistics Expertise</a:t>
            </a:r>
            <a:endParaRPr lang="en-US" sz="987" dirty="0"/>
          </a:p>
        </p:txBody>
      </p:sp>
      <p:sp>
        <p:nvSpPr>
          <p:cNvPr id="24" name="Text 18"/>
          <p:cNvSpPr/>
          <p:nvPr/>
        </p:nvSpPr>
        <p:spPr>
          <a:xfrm>
            <a:off x="6095991" y="2266690"/>
            <a:ext cx="2362181" cy="3657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Optimized end‑to‑end logistics covering customs, shipping, and last‑mile delivery.</a:t>
            </a:r>
            <a:endParaRPr lang="en-US" sz="834" dirty="0"/>
          </a:p>
        </p:txBody>
      </p:sp>
      <p:sp>
        <p:nvSpPr>
          <p:cNvPr id="25" name="Shape 19"/>
          <p:cNvSpPr/>
          <p:nvPr/>
        </p:nvSpPr>
        <p:spPr>
          <a:xfrm>
            <a:off x="571500" y="3238547"/>
            <a:ext cx="2590781" cy="1543357"/>
          </a:xfrm>
          <a:prstGeom prst="rect">
            <a:avLst/>
          </a:prstGeom>
          <a:solidFill>
            <a:srgbClr val="FFFFFF">
              <a:alpha val="3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26" name="Shape 20"/>
          <p:cNvSpPr/>
          <p:nvPr/>
        </p:nvSpPr>
        <p:spPr>
          <a:xfrm>
            <a:off x="571500" y="3238547"/>
            <a:ext cx="2590781" cy="28575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27" name="Text 21"/>
          <p:cNvSpPr/>
          <p:nvPr/>
        </p:nvSpPr>
        <p:spPr>
          <a:xfrm>
            <a:off x="2674665" y="3324272"/>
            <a:ext cx="401892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FFFFFF">
                    <a:alpha val="3000"/>
                  </a:srgbClr>
                </a:solidFill>
              </a:rPr>
              <a:t>04</a:t>
            </a:r>
            <a:endParaRPr lang="en-US" sz="2436" dirty="0"/>
          </a:p>
        </p:txBody>
      </p:sp>
      <p:pic>
        <p:nvPicPr>
          <p:cNvPr id="2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5800" y="3352847"/>
            <a:ext cx="228600" cy="228600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685800" y="3672529"/>
            <a:ext cx="2362181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Technical Support</a:t>
            </a:r>
            <a:endParaRPr lang="en-US" sz="987" dirty="0"/>
          </a:p>
        </p:txBody>
      </p:sp>
      <p:sp>
        <p:nvSpPr>
          <p:cNvPr id="30" name="Text 23"/>
          <p:cNvSpPr/>
          <p:nvPr/>
        </p:nvSpPr>
        <p:spPr>
          <a:xfrm>
            <a:off x="685800" y="3924347"/>
            <a:ext cx="2362181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In‑house engineers provide installation guidance and ongoing maintenance support.</a:t>
            </a:r>
            <a:endParaRPr lang="en-US" sz="834" dirty="0"/>
          </a:p>
        </p:txBody>
      </p:sp>
      <p:sp>
        <p:nvSpPr>
          <p:cNvPr id="31" name="Shape 24"/>
          <p:cNvSpPr/>
          <p:nvPr/>
        </p:nvSpPr>
        <p:spPr>
          <a:xfrm>
            <a:off x="3276581" y="3238547"/>
            <a:ext cx="2590809" cy="1543357"/>
          </a:xfrm>
          <a:prstGeom prst="rect">
            <a:avLst/>
          </a:prstGeom>
          <a:solidFill>
            <a:srgbClr val="FFFFFF">
              <a:alpha val="3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32" name="Shape 25"/>
          <p:cNvSpPr/>
          <p:nvPr/>
        </p:nvSpPr>
        <p:spPr>
          <a:xfrm>
            <a:off x="3276581" y="3238547"/>
            <a:ext cx="2590809" cy="28575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33" name="Text 26"/>
          <p:cNvSpPr/>
          <p:nvPr/>
        </p:nvSpPr>
        <p:spPr>
          <a:xfrm>
            <a:off x="5379774" y="3324272"/>
            <a:ext cx="401892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FFFFFF">
                    <a:alpha val="3000"/>
                  </a:srgbClr>
                </a:solidFill>
              </a:rPr>
              <a:t>05</a:t>
            </a:r>
            <a:endParaRPr lang="en-US" sz="2436" dirty="0"/>
          </a:p>
        </p:txBody>
      </p:sp>
      <p:pic>
        <p:nvPicPr>
          <p:cNvPr id="34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90881" y="3352847"/>
            <a:ext cx="257175" cy="228600"/>
          </a:xfrm>
          <a:prstGeom prst="rect">
            <a:avLst/>
          </a:prstGeom>
        </p:spPr>
      </p:pic>
      <p:sp>
        <p:nvSpPr>
          <p:cNvPr id="35" name="Text 27"/>
          <p:cNvSpPr/>
          <p:nvPr/>
        </p:nvSpPr>
        <p:spPr>
          <a:xfrm>
            <a:off x="3390881" y="3672529"/>
            <a:ext cx="2362209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Market Knowledge</a:t>
            </a:r>
            <a:endParaRPr lang="en-US" sz="987" dirty="0"/>
          </a:p>
        </p:txBody>
      </p:sp>
      <p:sp>
        <p:nvSpPr>
          <p:cNvPr id="36" name="Text 28"/>
          <p:cNvSpPr/>
          <p:nvPr/>
        </p:nvSpPr>
        <p:spPr>
          <a:xfrm>
            <a:off x="3390881" y="3924347"/>
            <a:ext cx="2362209" cy="3657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Deep understanding of Middle Eastern and African regulations and market dynamics.</a:t>
            </a:r>
            <a:endParaRPr lang="en-US" sz="834" dirty="0"/>
          </a:p>
        </p:txBody>
      </p:sp>
      <p:sp>
        <p:nvSpPr>
          <p:cNvPr id="37" name="Shape 29"/>
          <p:cNvSpPr/>
          <p:nvPr/>
        </p:nvSpPr>
        <p:spPr>
          <a:xfrm>
            <a:off x="5981691" y="3238547"/>
            <a:ext cx="2590781" cy="1543357"/>
          </a:xfrm>
          <a:prstGeom prst="rect">
            <a:avLst/>
          </a:prstGeom>
          <a:solidFill>
            <a:srgbClr val="FFFFFF">
              <a:alpha val="3000"/>
            </a:srgbClr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38" name="Shape 30"/>
          <p:cNvSpPr/>
          <p:nvPr/>
        </p:nvSpPr>
        <p:spPr>
          <a:xfrm>
            <a:off x="5981691" y="3238547"/>
            <a:ext cx="2590781" cy="28575"/>
          </a:xfrm>
          <a:prstGeom prst="rect">
            <a:avLst/>
          </a:prstGeom>
          <a:solidFill>
            <a:srgbClr val="C96F3F"/>
          </a:solidFill>
          <a:ln/>
        </p:spPr>
        <p:txBody>
          <a:bodyPr/>
          <a:lstStyle/>
          <a:p>
            <a:endParaRPr lang="en-CN"/>
          </a:p>
        </p:txBody>
      </p:sp>
      <p:sp>
        <p:nvSpPr>
          <p:cNvPr id="39" name="Text 31"/>
          <p:cNvSpPr/>
          <p:nvPr/>
        </p:nvSpPr>
        <p:spPr>
          <a:xfrm>
            <a:off x="8084855" y="3324272"/>
            <a:ext cx="401892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FFFFFF">
                    <a:alpha val="3000"/>
                  </a:srgbClr>
                </a:solidFill>
              </a:rPr>
              <a:t>06</a:t>
            </a:r>
            <a:endParaRPr lang="en-US" sz="2436" dirty="0"/>
          </a:p>
        </p:txBody>
      </p:sp>
      <p:pic>
        <p:nvPicPr>
          <p:cNvPr id="40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95991" y="3352847"/>
            <a:ext cx="228600" cy="228600"/>
          </a:xfrm>
          <a:prstGeom prst="rect">
            <a:avLst/>
          </a:prstGeom>
        </p:spPr>
      </p:pic>
      <p:sp>
        <p:nvSpPr>
          <p:cNvPr id="41" name="Text 32"/>
          <p:cNvSpPr/>
          <p:nvPr/>
        </p:nvSpPr>
        <p:spPr>
          <a:xfrm>
            <a:off x="6095991" y="3672529"/>
            <a:ext cx="2362181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Financial Flexibility</a:t>
            </a:r>
            <a:endParaRPr lang="en-US" sz="987" dirty="0"/>
          </a:p>
        </p:txBody>
      </p:sp>
      <p:sp>
        <p:nvSpPr>
          <p:cNvPr id="42" name="Text 33"/>
          <p:cNvSpPr/>
          <p:nvPr/>
        </p:nvSpPr>
        <p:spPr>
          <a:xfrm>
            <a:off x="6095991" y="3924347"/>
            <a:ext cx="2362181" cy="3657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834" dirty="0">
                <a:solidFill>
                  <a:srgbClr val="D1D5DB"/>
                </a:solidFill>
              </a:rPr>
              <a:t>Flexible payment terms and trade‑finance options to support your cash flow.</a:t>
            </a:r>
            <a:endParaRPr lang="en-US" sz="83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935</Words>
  <Application>Microsoft Macintosh PowerPoint</Application>
  <PresentationFormat>On-screen Show (16:9)</PresentationFormat>
  <Paragraphs>205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doruk keser</cp:lastModifiedBy>
  <cp:revision>2</cp:revision>
  <dcterms:created xsi:type="dcterms:W3CDTF">2025-12-13T16:54:40Z</dcterms:created>
  <dcterms:modified xsi:type="dcterms:W3CDTF">2025-12-13T17:01:13Z</dcterms:modified>
</cp:coreProperties>
</file>